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6" r:id="rId2"/>
    <p:sldId id="256" r:id="rId3"/>
    <p:sldId id="282" r:id="rId4"/>
    <p:sldId id="269" r:id="rId5"/>
    <p:sldId id="270" r:id="rId6"/>
    <p:sldId id="274" r:id="rId7"/>
    <p:sldId id="283" r:id="rId8"/>
    <p:sldId id="276" r:id="rId9"/>
    <p:sldId id="275" r:id="rId10"/>
    <p:sldId id="284" r:id="rId11"/>
    <p:sldId id="277" r:id="rId12"/>
    <p:sldId id="278" r:id="rId13"/>
    <p:sldId id="279" r:id="rId14"/>
    <p:sldId id="280" r:id="rId15"/>
    <p:sldId id="281" r:id="rId16"/>
    <p:sldId id="271" r:id="rId17"/>
    <p:sldId id="285" r:id="rId18"/>
    <p:sldId id="272" r:id="rId19"/>
    <p:sldId id="273" r:id="rId20"/>
    <p:sldId id="286" r:id="rId21"/>
    <p:sldId id="28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1"/>
    <p:restoredTop sz="96751" autoAdjust="0"/>
  </p:normalViewPr>
  <p:slideViewPr>
    <p:cSldViewPr snapToGrid="0" snapToObjects="1">
      <p:cViewPr varScale="1">
        <p:scale>
          <a:sx n="109" d="100"/>
          <a:sy n="109" d="100"/>
        </p:scale>
        <p:origin x="126"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19/05/2025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dirty="0"/>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Hello, I’m Dr Charlotte Wetton and in this video I’ll be going into more detail about how you can use poetic inquiry methodology in your research project.</a:t>
            </a:r>
          </a:p>
          <a:p>
            <a:pPr>
              <a:lnSpc>
                <a:spcPct val="115000"/>
              </a:lnSpc>
              <a:spcAft>
                <a:spcPts val="800"/>
              </a:spcAft>
            </a:pP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I’ll talk through 4 quite different examples of published research, concentrating on exactly how the researcher used this methodology.</a:t>
            </a:r>
          </a:p>
          <a:p>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dirty="0"/>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10</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They used poetic inquiry methodology to ‘interrupt the scholarly text and allow new ways of considering old issues’.</a:t>
            </a:r>
          </a:p>
          <a:p>
            <a:pPr>
              <a:lnSpc>
                <a:spcPct val="115000"/>
              </a:lnSpc>
              <a:spcAft>
                <a:spcPts val="800"/>
              </a:spcAft>
            </a:pPr>
            <a:r>
              <a:rPr lang="en-GB" sz="1800" i="1" kern="100" dirty="0">
                <a:effectLst/>
                <a:latin typeface="Aptos" panose="020B0004020202020204" pitchFamily="34" charset="0"/>
                <a:ea typeface="DengXian" panose="02010600030101010101" pitchFamily="2" charset="-122"/>
                <a:cs typeface="Arial" panose="020B0604020202020204" pitchFamily="34" charset="0"/>
              </a:rPr>
              <a:t>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researchers used poetic inquiry methodology to disseminate their research findings. These poems form the bulk of their academic article and they also presented them in a conference poster.</a:t>
            </a:r>
          </a:p>
          <a:p>
            <a:pPr>
              <a:lnSpc>
                <a:spcPct val="115000"/>
              </a:lnSpc>
              <a:spcAft>
                <a:spcPts val="800"/>
              </a:spcAft>
            </a:pPr>
            <a:r>
              <a:rPr lang="en-GB" sz="1800" i="1" kern="100" dirty="0">
                <a:effectLst/>
                <a:latin typeface="Aptos" panose="020B0004020202020204" pitchFamily="34" charset="0"/>
                <a:ea typeface="DengXian" panose="02010600030101010101" pitchFamily="2" charset="-122"/>
                <a:cs typeface="Arial" panose="020B0604020202020204" pitchFamily="34" charset="0"/>
              </a:rPr>
              <a:t>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i="1" kern="100" dirty="0">
                <a:effectLst/>
                <a:latin typeface="Aptos" panose="020B0004020202020204" pitchFamily="34" charset="0"/>
                <a:ea typeface="DengXian" panose="02010600030101010101" pitchFamily="2" charset="-122"/>
                <a:cs typeface="Arial" panose="020B0604020202020204" pitchFamily="34" charset="0"/>
              </a:rPr>
              <a:t>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10</a:t>
            </a:fld>
            <a:endParaRPr lang="en-GB" dirty="0"/>
          </a:p>
        </p:txBody>
      </p:sp>
    </p:spTree>
    <p:extLst>
      <p:ext uri="{BB962C8B-B14F-4D97-AF65-F5344CB8AC3E}">
        <p14:creationId xmlns:p14="http://schemas.microsoft.com/office/powerpoint/2010/main" val="22409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11</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You can use both transcript poetry and auto-ethnographic poetry in the same project. The next piece of research I want to talk about is Sandra Faulkner’s book ‘Real Women Run: Running as Feminist Embodiment’, investigating how and why women run.  It’s relevant to know that Faulkner is herself a woman-runner. The book was published in 2018 in the United States.</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11</a:t>
            </a:fld>
            <a:endParaRPr lang="en-GB" dirty="0"/>
          </a:p>
        </p:txBody>
      </p:sp>
    </p:spTree>
    <p:extLst>
      <p:ext uri="{BB962C8B-B14F-4D97-AF65-F5344CB8AC3E}">
        <p14:creationId xmlns:p14="http://schemas.microsoft.com/office/powerpoint/2010/main" val="289012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12</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Faulkner’s book is a series of linked ethnographies, using different methods. The book includes, firstly, a poetic inquiry of 41 interviews with women runners; secondly, a hybrid memoir (that is, prose and poetry) which uses both auto-ethnography and participant-observer ethnography, including poems written from field notes; and thirdly, a critical content analysis of online materials aimed at women runners.</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12</a:t>
            </a:fld>
            <a:endParaRPr lang="en-GB" dirty="0"/>
          </a:p>
        </p:txBody>
      </p:sp>
    </p:spTree>
    <p:extLst>
      <p:ext uri="{BB962C8B-B14F-4D97-AF65-F5344CB8AC3E}">
        <p14:creationId xmlns:p14="http://schemas.microsoft.com/office/powerpoint/2010/main" val="2401467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13</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So what was her process? When creating transcript poems from the interviews with runners, Faulkner writes that: ‘I took women’s exact words and language from the interviews and arranged them in lines that mirrored speaking styles and breath, arranging their words to resemble their performances of the oral.’  As part of her analysis, Faulkner listened to her recorded interviews on her iPod as she ran, so that she was literally running with her participants.</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As part of her autoethnography chapter, Faulkner wrote a running-log of her own running in the form of haiku poems, and often composed the haikus while running.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13</a:t>
            </a:fld>
            <a:endParaRPr lang="en-GB" dirty="0"/>
          </a:p>
        </p:txBody>
      </p:sp>
    </p:spTree>
    <p:extLst>
      <p:ext uri="{BB962C8B-B14F-4D97-AF65-F5344CB8AC3E}">
        <p14:creationId xmlns:p14="http://schemas.microsoft.com/office/powerpoint/2010/main" val="413649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14</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Another form of poetic inquiry she uses is poems written from field notes. The says: ‘In my field notes, I found poems. I wrote many entries in my field notes as poems, and constructed many poems while running’.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14</a:t>
            </a:fld>
            <a:endParaRPr lang="en-GB" dirty="0"/>
          </a:p>
        </p:txBody>
      </p:sp>
    </p:spTree>
    <p:extLst>
      <p:ext uri="{BB962C8B-B14F-4D97-AF65-F5344CB8AC3E}">
        <p14:creationId xmlns:p14="http://schemas.microsoft.com/office/powerpoint/2010/main" val="284091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15</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Faulkner describes how these different forms of poetic inquiry methodology supported each other. Her autoethnographic poems helped her to analyse other women’s running stories: ‘Writing reflective poems helps researchers ask more focused questions, and questions that they may not have considered’.  </a:t>
            </a:r>
          </a:p>
          <a:p>
            <a:pPr>
              <a:lnSpc>
                <a:spcPct val="115000"/>
              </a:lnSpc>
              <a:spcAft>
                <a:spcPts val="800"/>
              </a:spcAft>
            </a:pPr>
            <a:r>
              <a:rPr lang="en-GB" sz="1800" i="1" kern="100" dirty="0">
                <a:effectLst/>
                <a:latin typeface="Aptos" panose="020B0004020202020204" pitchFamily="34" charset="0"/>
                <a:ea typeface="DengXian" panose="02010600030101010101" pitchFamily="2" charset="-122"/>
                <a:cs typeface="Arial" panose="020B0604020202020204" pitchFamily="34" charset="0"/>
              </a:rPr>
              <a:t>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i="1" kern="100" dirty="0">
                <a:effectLst/>
                <a:latin typeface="Aptos" panose="020B0004020202020204" pitchFamily="34" charset="0"/>
                <a:ea typeface="DengXian" panose="02010600030101010101" pitchFamily="2" charset="-122"/>
                <a:cs typeface="Arial" panose="020B0604020202020204" pitchFamily="34" charset="0"/>
              </a:rPr>
              <a:t>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15</a:t>
            </a:fld>
            <a:endParaRPr lang="en-GB" dirty="0"/>
          </a:p>
        </p:txBody>
      </p:sp>
    </p:spTree>
    <p:extLst>
      <p:ext uri="{BB962C8B-B14F-4D97-AF65-F5344CB8AC3E}">
        <p14:creationId xmlns:p14="http://schemas.microsoft.com/office/powerpoint/2010/main" val="193009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16</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last study I want to talk about is a sociology PhD project by Alexus Davis on Australian Aboriginal birth experiences. The thesis was submitted in 2025 at the University of Manchester, UK.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This researcher, who was working during the covid pandemic, analysed podcast episodes in which Aboriginal women told their birthing stories.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16</a:t>
            </a:fld>
            <a:endParaRPr lang="en-GB" dirty="0"/>
          </a:p>
        </p:txBody>
      </p:sp>
    </p:spTree>
    <p:extLst>
      <p:ext uri="{BB962C8B-B14F-4D97-AF65-F5344CB8AC3E}">
        <p14:creationId xmlns:p14="http://schemas.microsoft.com/office/powerpoint/2010/main" val="421212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17</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Like Reily et al, Davis also used transcript poems written from research subjects’ words. But here I’ll talk about her academic literature poem.</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At the end of the ‘Stories’ Chapter, Davis concludes with a poem. She uses poetic inquiry as part of her research output, as a way to extend and deepen her analysis and to be reflexive.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17</a:t>
            </a:fld>
            <a:endParaRPr lang="en-GB" dirty="0"/>
          </a:p>
        </p:txBody>
      </p:sp>
    </p:spTree>
    <p:extLst>
      <p:ext uri="{BB962C8B-B14F-4D97-AF65-F5344CB8AC3E}">
        <p14:creationId xmlns:p14="http://schemas.microsoft.com/office/powerpoint/2010/main" val="178217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18</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She describes treating her own academic chapter as if it was a transcript or other raw data and following a similar process. Here is the process she outlines:</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She read the data (in this case the chapter) while making notes and highlighting responses, feelings and analyses.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Then she coded instances where the chapter responded to the initial research questions.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She reflected on her own experiences and position as researcher.</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She used words from the chapter to write the poem</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18</a:t>
            </a:fld>
            <a:endParaRPr lang="en-GB" dirty="0"/>
          </a:p>
        </p:txBody>
      </p:sp>
    </p:spTree>
    <p:extLst>
      <p:ext uri="{BB962C8B-B14F-4D97-AF65-F5344CB8AC3E}">
        <p14:creationId xmlns:p14="http://schemas.microsoft.com/office/powerpoint/2010/main" val="188950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19</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Here, Davis blends two approaches, taking an autoethnographic approach to poetic inquiry and writing an academic-literature poem, using an academic text (in this case, her own) as source data. This approach allowed Davis to use all of the reading and research that went into her chapter, while also being reflexive and examining her own thoughts and feelings as a researcher.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19</a:t>
            </a:fld>
            <a:endParaRPr lang="en-GB" dirty="0"/>
          </a:p>
        </p:txBody>
      </p:sp>
    </p:spTree>
    <p:extLst>
      <p:ext uri="{BB962C8B-B14F-4D97-AF65-F5344CB8AC3E}">
        <p14:creationId xmlns:p14="http://schemas.microsoft.com/office/powerpoint/2010/main" val="424750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2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First up, I’d like to talk about Reilly et al. </a:t>
            </a:r>
          </a:p>
          <a:p>
            <a:pPr>
              <a:lnSpc>
                <a:spcPct val="115000"/>
              </a:lnSpc>
              <a:spcAft>
                <a:spcPts val="800"/>
              </a:spcAft>
            </a:pP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This multi-disciplinary, group-research project was on breast-cancer patients’ psychological trajectory.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2</a:t>
            </a:fld>
            <a:endParaRPr lang="en-GB" dirty="0"/>
          </a:p>
        </p:txBody>
      </p:sp>
    </p:spTree>
    <p:extLst>
      <p:ext uri="{BB962C8B-B14F-4D97-AF65-F5344CB8AC3E}">
        <p14:creationId xmlns:p14="http://schemas.microsoft.com/office/powerpoint/2010/main" val="84115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20</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So to summarise, we’ve looked at four different research projects which I’ve chosen to showcase different forms of the poetic inquiry methodology.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We looked at Reilly et al who examined cancer patients’ psychological development following art therapy.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We looked at Lahman et al who wrote about their own research experience with vulnerable participants and Institutional Review Boards.</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We looked at Faulkner who wrote a book of ethnographies on women runners.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And we looked at Davies who was researching Australian aboriginal birth stories.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And this showed us a number of different forms of the poetic inquiry methodology. You’ll have seen that there is no one way of doing poetic inquiry or one strict process that must be followed.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20</a:t>
            </a:fld>
            <a:endParaRPr lang="en-GB" dirty="0"/>
          </a:p>
        </p:txBody>
      </p:sp>
    </p:spTree>
    <p:extLst>
      <p:ext uri="{BB962C8B-B14F-4D97-AF65-F5344CB8AC3E}">
        <p14:creationId xmlns:p14="http://schemas.microsoft.com/office/powerpoint/2010/main" val="393419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21</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We’ve seen:</a:t>
            </a:r>
          </a:p>
          <a:p>
            <a:pPr marL="342900" lvl="0" indent="-342900">
              <a:lnSpc>
                <a:spcPct val="115000"/>
              </a:lnSpc>
              <a:buFont typeface="Symbol" pitchFamily="2" charset="2"/>
              <a:buChar char=""/>
            </a:pPr>
            <a:r>
              <a:rPr lang="en-GB" sz="1800" kern="100" dirty="0">
                <a:effectLst/>
                <a:latin typeface="Aptos" panose="020B0004020202020204" pitchFamily="34" charset="0"/>
                <a:ea typeface="DengXian" panose="02010600030101010101" pitchFamily="2" charset="-122"/>
                <a:cs typeface="Arial" panose="020B0604020202020204" pitchFamily="34" charset="0"/>
              </a:rPr>
              <a:t>transcript poems, or interview poems; that’s poems written from interviews with participants. </a:t>
            </a:r>
          </a:p>
          <a:p>
            <a:pPr marL="342900" lvl="0" indent="-342900">
              <a:lnSpc>
                <a:spcPct val="115000"/>
              </a:lnSpc>
              <a:buFont typeface="Symbol" pitchFamily="2" charset="2"/>
              <a:buChar char=""/>
            </a:pPr>
            <a:r>
              <a:rPr lang="en-GB" sz="1800" kern="100" dirty="0">
                <a:effectLst/>
                <a:latin typeface="Aptos" panose="020B0004020202020204" pitchFamily="34" charset="0"/>
                <a:ea typeface="DengXian" panose="02010600030101010101" pitchFamily="2" charset="-122"/>
                <a:cs typeface="Arial" panose="020B0604020202020204" pitchFamily="34" charset="0"/>
              </a:rPr>
              <a:t>Autoethnographic poems, written from a researcher’s own reflexions</a:t>
            </a:r>
          </a:p>
          <a:p>
            <a:pPr marL="342900" lvl="0" indent="-342900">
              <a:lnSpc>
                <a:spcPct val="115000"/>
              </a:lnSpc>
              <a:buFont typeface="Symbol" pitchFamily="2" charset="2"/>
              <a:buChar char=""/>
            </a:pPr>
            <a:r>
              <a:rPr lang="en-GB" sz="1800" kern="100" dirty="0">
                <a:effectLst/>
                <a:latin typeface="Aptos" panose="020B0004020202020204" pitchFamily="34" charset="0"/>
                <a:ea typeface="DengXian" panose="02010600030101010101" pitchFamily="2" charset="-122"/>
                <a:cs typeface="Arial" panose="020B0604020202020204" pitchFamily="34" charset="0"/>
              </a:rPr>
              <a:t>Field note poems or ethnographic poems; that’s field notes written as poems ,or poems written up later from field notes</a:t>
            </a:r>
          </a:p>
          <a:p>
            <a:pPr marL="342900" lvl="0" indent="-342900">
              <a:lnSpc>
                <a:spcPct val="115000"/>
              </a:lnSpc>
              <a:buFont typeface="Symbol" pitchFamily="2" charset="2"/>
              <a:buChar char=""/>
            </a:pPr>
            <a:r>
              <a:rPr lang="en-GB" sz="1800" kern="100" dirty="0">
                <a:effectLst/>
                <a:latin typeface="Aptos" panose="020B0004020202020204" pitchFamily="34" charset="0"/>
                <a:ea typeface="DengXian" panose="02010600030101010101" pitchFamily="2" charset="-122"/>
                <a:cs typeface="Arial" panose="020B0604020202020204" pitchFamily="34" charset="0"/>
              </a:rPr>
              <a:t>Found poems, written from a source text, such as official guidelines</a:t>
            </a:r>
          </a:p>
          <a:p>
            <a:pPr marL="342900" lvl="0" indent="-342900">
              <a:lnSpc>
                <a:spcPct val="115000"/>
              </a:lnSpc>
              <a:spcAft>
                <a:spcPts val="800"/>
              </a:spcAft>
              <a:buFont typeface="Symbol" pitchFamily="2" charset="2"/>
              <a:buChar char=""/>
            </a:pPr>
            <a:r>
              <a:rPr lang="en-GB" sz="1800" kern="100" dirty="0">
                <a:effectLst/>
                <a:latin typeface="Aptos" panose="020B0004020202020204" pitchFamily="34" charset="0"/>
                <a:ea typeface="DengXian" panose="02010600030101010101" pitchFamily="2" charset="-122"/>
                <a:cs typeface="Arial" panose="020B0604020202020204" pitchFamily="34" charset="0"/>
              </a:rPr>
              <a:t>Similarly, academic literature poems, written from a source text, here the researcher’s own thesis chapter.</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process of writing the poem (whether from participant interviews, field notes or self-reflection) is a mode of analysis and provides insights; the poems themselves can then be used as a research output in academic publications; and the poems can provide an interesting, accessible way of further disseminating research results, for example, to health professionals.</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21</a:t>
            </a:fld>
            <a:endParaRPr lang="en-GB" dirty="0"/>
          </a:p>
        </p:txBody>
      </p:sp>
    </p:spTree>
    <p:extLst>
      <p:ext uri="{BB962C8B-B14F-4D97-AF65-F5344CB8AC3E}">
        <p14:creationId xmlns:p14="http://schemas.microsoft.com/office/powerpoint/2010/main" val="290183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22</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Check-out the worksheet attached to this resource which will help you to work out whether poetic inquiry is right for your research project.</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Thank you for watching and happy writing.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22</a:t>
            </a:fld>
            <a:endParaRPr lang="en-GB" dirty="0"/>
          </a:p>
        </p:txBody>
      </p:sp>
    </p:spTree>
    <p:extLst>
      <p:ext uri="{BB962C8B-B14F-4D97-AF65-F5344CB8AC3E}">
        <p14:creationId xmlns:p14="http://schemas.microsoft.com/office/powerpoint/2010/main" val="361581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3</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It’s a great example of using transcript poems in a research project. This is probably the most common way poetic inquiry is done.</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3</a:t>
            </a:fld>
            <a:endParaRPr lang="en-GB" dirty="0"/>
          </a:p>
        </p:txBody>
      </p:sp>
    </p:spTree>
    <p:extLst>
      <p:ext uri="{BB962C8B-B14F-4D97-AF65-F5344CB8AC3E}">
        <p14:creationId xmlns:p14="http://schemas.microsoft.com/office/powerpoint/2010/main" val="278214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4</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 couple of quick details about the study.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study examined how participation in art-therapy affected the psychological growth of women who had been treated for breast cancer.  The researchers were examining existential growth and post-traumatic growth in the patients.</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study was published in 2018 in Canada.</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4</a:t>
            </a:fld>
            <a:endParaRPr lang="en-GB" dirty="0"/>
          </a:p>
        </p:txBody>
      </p:sp>
    </p:spTree>
    <p:extLst>
      <p:ext uri="{BB962C8B-B14F-4D97-AF65-F5344CB8AC3E}">
        <p14:creationId xmlns:p14="http://schemas.microsoft.com/office/powerpoint/2010/main" val="163248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5</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So how did the researchers go about their method?</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Each patient was interviewed, using semi-structured interviews with an open-ended, conversational format. And the interviews were transcribed. Plus, the researchers used the artists statements which five of the participants had written for an exhibition. The researchers coded the interview transcripts, using open and axial coding. Note that not all poetic inquiry projects use coding.</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researchers say in the article ‘Creating found poetry is not a linear process’.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One of the researchers read and re-read the transcripts many times to understand the subtleties of the participants’ words – a core strength of poetic inquiry.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She then highlighted ‘nuggets’ as Butler-Kisber called them; that is words, phrases or sentences which were particularly meaningful, powerful or thought-provoking.</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Then she transferred these ‘nuggets’ to a different document and used poetic techniques such as stanza break, line length, enjambment etc to recreate them as poems.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She conserved virtually the same order, syntax and meaning as the original transcripts with minimal alterations or additions. Changes were made for grammatical sense and to increase lyricism.</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Reading the poems out loud throughout this process was important.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poems were then shared with the research participants for participant-checking (or member-checking) and they confirmed the resonance of the poems.</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The researchers were then able to use both the poems and the more traditional thematic coding to identify seven key findings about the effect of the art-therapy.</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researchers wrote these findings in an academic article including the seven poems as part of their findings. So the poems are the method of analysis </a:t>
            </a:r>
            <a:r>
              <a:rPr lang="en-GB" sz="1800" i="1" kern="100" dirty="0">
                <a:effectLst/>
                <a:latin typeface="Aptos" panose="020B0004020202020204" pitchFamily="34" charset="0"/>
                <a:ea typeface="DengXian" panose="02010600030101010101" pitchFamily="2" charset="-122"/>
                <a:cs typeface="Arial" panose="020B0604020202020204" pitchFamily="34" charset="0"/>
              </a:rPr>
              <a:t>and</a:t>
            </a:r>
            <a:r>
              <a:rPr lang="en-GB" sz="1800" kern="100" dirty="0">
                <a:effectLst/>
                <a:latin typeface="Aptos" panose="020B0004020202020204" pitchFamily="34" charset="0"/>
                <a:ea typeface="DengXian" panose="02010600030101010101" pitchFamily="2" charset="-122"/>
                <a:cs typeface="Arial" panose="020B0604020202020204" pitchFamily="34" charset="0"/>
              </a:rPr>
              <a:t> the research output.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researchers also commented on using their poetic inquiry study to communicate more widely with health professionals. And on the usefulness of poetic inquiry in increasing health professionals’ understanding of the patient experience.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5</a:t>
            </a:fld>
            <a:endParaRPr lang="en-GB" dirty="0"/>
          </a:p>
        </p:txBody>
      </p:sp>
    </p:spTree>
    <p:extLst>
      <p:ext uri="{BB962C8B-B14F-4D97-AF65-F5344CB8AC3E}">
        <p14:creationId xmlns:p14="http://schemas.microsoft.com/office/powerpoint/2010/main" val="209807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6</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In this next example, I’ll look more at the reflexivity of the researcher and the auto-ethnographic approach. This study is by Lahman et al from the United States, in 2019.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This project does not involve using participants words at all. The researchers are employing a poetic inquiry methodology to interrogate their own research context and practice.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6</a:t>
            </a:fld>
            <a:endParaRPr lang="en-GB" dirty="0"/>
          </a:p>
        </p:txBody>
      </p:sp>
    </p:spTree>
    <p:extLst>
      <p:ext uri="{BB962C8B-B14F-4D97-AF65-F5344CB8AC3E}">
        <p14:creationId xmlns:p14="http://schemas.microsoft.com/office/powerpoint/2010/main" val="416834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7</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r>
              <a:rPr lang="en-GB" sz="1800" dirty="0">
                <a:effectLst/>
                <a:latin typeface="Aptos" panose="020B0004020202020204" pitchFamily="34" charset="0"/>
                <a:ea typeface="DengXian" panose="02010600030101010101" pitchFamily="2" charset="-122"/>
                <a:cs typeface="Arial" panose="020B0604020202020204" pitchFamily="34" charset="0"/>
              </a:rPr>
              <a:t>The three authors of this study all conduct research with groups who are designated as vulnerable; and in this project, they wrote poems about their own experience of conducting research with vulnerable groups and their IRBs — that’s the Institutional Review Board, the equivalent of an ethics committee. So this is the auto-ethnographic poetic inquiry method. </a:t>
            </a:r>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7</a:t>
            </a:fld>
            <a:endParaRPr lang="en-GB" dirty="0"/>
          </a:p>
        </p:txBody>
      </p:sp>
    </p:spTree>
    <p:extLst>
      <p:ext uri="{BB962C8B-B14F-4D97-AF65-F5344CB8AC3E}">
        <p14:creationId xmlns:p14="http://schemas.microsoft.com/office/powerpoint/2010/main" val="116570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8</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researchers also used found poetry: writing poetry using words from an existing source text, in this case from an academic article on IRBs. And the researchers employed various poetic techniques when writing found poetry. One of the poems uses the poetic technique of erasure poetry, in which words are marked-out of an existing text, leaving only key words selected by the researcher-poet.</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8</a:t>
            </a:fld>
            <a:endParaRPr lang="en-GB" dirty="0"/>
          </a:p>
        </p:txBody>
      </p:sp>
    </p:spTree>
    <p:extLst>
      <p:ext uri="{BB962C8B-B14F-4D97-AF65-F5344CB8AC3E}">
        <p14:creationId xmlns:p14="http://schemas.microsoft.com/office/powerpoint/2010/main" val="308626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kern="100" dirty="0">
                <a:effectLst/>
                <a:latin typeface="Aptos" panose="020B0004020202020204" pitchFamily="34" charset="0"/>
                <a:ea typeface="DengXian" panose="02010600030101010101" pitchFamily="2" charset="-122"/>
                <a:cs typeface="Arial" panose="020B0604020202020204" pitchFamily="34" charset="0"/>
              </a:rPr>
              <a:t>Slide 9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Another uses the technique of cut-up poetry in which a chosen text is manipulated — here the US guidelines for research with children. This cut-up technique deliberately defamiliarizes the text. In the article, the process is described as: </a:t>
            </a:r>
          </a:p>
          <a:p>
            <a:pPr marL="342900" lvl="0" indent="-342900">
              <a:lnSpc>
                <a:spcPct val="115000"/>
              </a:lnSpc>
              <a:spcAft>
                <a:spcPts val="800"/>
              </a:spcAft>
              <a:buFont typeface="Symbol" pitchFamily="2" charset="2"/>
              <a:buChar char=""/>
            </a:pPr>
            <a:r>
              <a:rPr lang="en-US" sz="1800" kern="100" dirty="0">
                <a:effectLst/>
                <a:latin typeface="Aptos" panose="020B0004020202020204" pitchFamily="34" charset="0"/>
                <a:ea typeface="DengXian" panose="02010600030101010101" pitchFamily="2" charset="-122"/>
                <a:cs typeface="Arial" panose="020B0604020202020204" pitchFamily="34" charset="0"/>
              </a:rPr>
              <a:t>Cutting the text into quarters</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Labeling the section number 1 to 4 starting at the top left and moving right, then down again</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Switching section 1 with 4, and 2 with 3</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Reading across the sections as one would normally read prose while eliminating words that do not feel salient. </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DengXian" panose="02010600030101010101" pitchFamily="2" charset="-122"/>
                <a:cs typeface="Times New Roman" panose="02020603050405020304" pitchFamily="18" charset="0"/>
              </a:rPr>
              <a:t>At this point, some poets may move words or change features such as punctuation</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 </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The researchers also used visuals and collage in this project. </a:t>
            </a:r>
          </a:p>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9</a:t>
            </a:fld>
            <a:endParaRPr lang="en-GB" dirty="0"/>
          </a:p>
        </p:txBody>
      </p:sp>
    </p:spTree>
    <p:extLst>
      <p:ext uri="{BB962C8B-B14F-4D97-AF65-F5344CB8AC3E}">
        <p14:creationId xmlns:p14="http://schemas.microsoft.com/office/powerpoint/2010/main" val="3803862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62422"/>
            <a:ext cx="1853022" cy="467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0295C94-4943-4B4D-AA30-2D186550DEAF}"/>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B10E92F-9D45-4B65-8829-15F7E7253143}"/>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ACC692D-26C6-482F-96EB-2B1CB3232D3C}"/>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4EF860A-2715-4B07-A191-38E59E94322B}"/>
              </a:ext>
            </a:extLst>
          </p:cNvPr>
          <p:cNvPicPr>
            <a:picLocks noChangeAspect="1"/>
          </p:cNvPicPr>
          <p:nvPr userDrawn="1"/>
        </p:nvPicPr>
        <p:blipFill>
          <a:blip r:embed="rId6"/>
          <a:stretch>
            <a:fillRect/>
          </a:stretch>
        </p:blipFill>
        <p:spPr>
          <a:xfrm>
            <a:off x="4453623" y="6277395"/>
            <a:ext cx="2164890" cy="459193"/>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7"/>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6"/>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7" y="6252596"/>
            <a:ext cx="1853022" cy="46702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12ACD97-C32F-446D-8925-DC373A3D09AB}"/>
              </a:ext>
            </a:extLst>
          </p:cNvPr>
          <p:cNvPicPr>
            <a:picLocks noChangeAspect="1"/>
          </p:cNvPicPr>
          <p:nvPr userDrawn="1"/>
        </p:nvPicPr>
        <p:blipFill>
          <a:blip r:embed="rId6"/>
          <a:stretch>
            <a:fillRect/>
          </a:stretch>
        </p:blipFill>
        <p:spPr>
          <a:xfrm>
            <a:off x="4453623" y="6270251"/>
            <a:ext cx="2164890" cy="459193"/>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crm.ac.uk/resources/online/all/?id=20857"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138626"/>
            <a:ext cx="11465492" cy="1694820"/>
          </a:xfrm>
        </p:spPr>
        <p:txBody>
          <a:bodyPr>
            <a:normAutofit/>
          </a:bodyPr>
          <a:lstStyle/>
          <a:p>
            <a:r>
              <a:rPr lang="en-GB" sz="4400" dirty="0"/>
              <a:t>Poetic Inquiry</a:t>
            </a:r>
            <a:br>
              <a:rPr lang="en-GB" sz="4400" dirty="0"/>
            </a:br>
            <a:r>
              <a:rPr lang="en-US" sz="3200" dirty="0"/>
              <a:t> </a:t>
            </a:r>
            <a:endParaRPr lang="en-GB" sz="440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000500"/>
            <a:ext cx="11465492" cy="2530679"/>
          </a:xfrm>
        </p:spPr>
        <p:txBody>
          <a:bodyPr/>
          <a:lstStyle/>
          <a:p>
            <a:r>
              <a:rPr lang="en-GB" dirty="0"/>
              <a:t>Dr Charlotte Wetton</a:t>
            </a:r>
          </a:p>
          <a:p>
            <a:endParaRPr lang="en-GB" dirty="0"/>
          </a:p>
          <a:p>
            <a:r>
              <a:rPr lang="en-GB" sz="1200" dirty="0">
                <a:latin typeface="+mj-lt"/>
              </a:rPr>
              <a:t>Full resource and worksheet, see: </a:t>
            </a:r>
            <a:br>
              <a:rPr lang="en-GB" sz="1200" dirty="0">
                <a:latin typeface="+mj-lt"/>
              </a:rPr>
            </a:br>
            <a:r>
              <a:rPr lang="en-GB" sz="1200" u="sng" dirty="0">
                <a:solidFill>
                  <a:srgbClr val="545860"/>
                </a:solidFill>
                <a:effectLst/>
                <a:latin typeface="+mj-lt"/>
                <a:ea typeface="Arial" panose="020B0604020202020204" pitchFamily="34" charset="0"/>
                <a:hlinkClick r:id="rId3"/>
              </a:rPr>
              <a:t>https://www.ncrm.ac.uk/resources/online/all/?id=20857</a:t>
            </a:r>
            <a:endParaRPr lang="en-GB" sz="1200" dirty="0">
              <a:latin typeface="+mj-lt"/>
            </a:endParaRPr>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mc:AlternateContent xmlns:mc="http://schemas.openxmlformats.org/markup-compatibility/2006" xmlns:p14="http://schemas.microsoft.com/office/powerpoint/2010/main">
    <mc:Choice Requires="p14">
      <p:transition spd="slow" p14:dur="2000" advTm="19161"/>
    </mc:Choice>
    <mc:Fallback xmlns="">
      <p:transition spd="slow" advTm="191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DB801-5784-5772-2498-0C95E6B5B390}"/>
              </a:ext>
            </a:extLst>
          </p:cNvPr>
          <p:cNvSpPr txBox="1"/>
          <p:nvPr/>
        </p:nvSpPr>
        <p:spPr>
          <a:xfrm>
            <a:off x="1086934" y="1084889"/>
            <a:ext cx="7110393" cy="713722"/>
          </a:xfrm>
          <a:prstGeom prst="rect">
            <a:avLst/>
          </a:prstGeom>
          <a:noFill/>
        </p:spPr>
        <p:txBody>
          <a:bodyPr wrap="square" rtlCol="0">
            <a:spAutoFit/>
          </a:bodyPr>
          <a:lstStyle/>
          <a:p>
            <a:pPr>
              <a:lnSpc>
                <a:spcPct val="115000"/>
              </a:lnSpc>
              <a:spcAft>
                <a:spcPts val="800"/>
              </a:spcAft>
            </a:pPr>
            <a:r>
              <a:rPr lang="en-GB" kern="100" dirty="0">
                <a:latin typeface="+mj-lt"/>
                <a:ea typeface="DengXian" panose="02010600030101010101" pitchFamily="2" charset="-122"/>
                <a:cs typeface="Arial" panose="020B0604020202020204" pitchFamily="34" charset="0"/>
              </a:rPr>
              <a:t>U</a:t>
            </a:r>
            <a:r>
              <a:rPr lang="en-GB" sz="1800" kern="100" dirty="0">
                <a:effectLst/>
                <a:latin typeface="+mj-lt"/>
                <a:ea typeface="DengXian" panose="02010600030101010101" pitchFamily="2" charset="-122"/>
                <a:cs typeface="Arial" panose="020B0604020202020204" pitchFamily="34" charset="0"/>
              </a:rPr>
              <a:t>sed poetic inquiry methodology to ‘interrupt the scholarly text and allow new ways of considering old issues’</a:t>
            </a:r>
          </a:p>
        </p:txBody>
      </p:sp>
      <p:pic>
        <p:nvPicPr>
          <p:cNvPr id="4" name="Picture 3">
            <a:extLst>
              <a:ext uri="{FF2B5EF4-FFF2-40B4-BE49-F238E27FC236}">
                <a16:creationId xmlns:a16="http://schemas.microsoft.com/office/drawing/2014/main" id="{982191A3-FB6D-DD99-A5D1-9A109391966B}"/>
              </a:ext>
            </a:extLst>
          </p:cNvPr>
          <p:cNvPicPr>
            <a:picLocks noChangeAspect="1"/>
          </p:cNvPicPr>
          <p:nvPr/>
        </p:nvPicPr>
        <p:blipFill>
          <a:blip r:embed="rId3">
            <a:alphaModFix amt="50000"/>
          </a:blip>
          <a:stretch>
            <a:fillRect/>
          </a:stretch>
        </p:blipFill>
        <p:spPr>
          <a:xfrm>
            <a:off x="937798" y="2193905"/>
            <a:ext cx="8616696" cy="3230880"/>
          </a:xfrm>
          <a:prstGeom prst="rect">
            <a:avLst/>
          </a:prstGeom>
        </p:spPr>
      </p:pic>
    </p:spTree>
    <p:extLst>
      <p:ext uri="{BB962C8B-B14F-4D97-AF65-F5344CB8AC3E}">
        <p14:creationId xmlns:p14="http://schemas.microsoft.com/office/powerpoint/2010/main" val="2304981696"/>
      </p:ext>
    </p:extLst>
  </p:cSld>
  <p:clrMapOvr>
    <a:masterClrMapping/>
  </p:clrMapOvr>
  <mc:AlternateContent xmlns:mc="http://schemas.openxmlformats.org/markup-compatibility/2006" xmlns:p14="http://schemas.microsoft.com/office/powerpoint/2010/main">
    <mc:Choice Requires="p14">
      <p:transition spd="slow" p14:dur="2000" advTm="19953"/>
    </mc:Choice>
    <mc:Fallback xmlns="">
      <p:transition spd="slow" advTm="199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0BDFCA-A08D-F74B-3279-10A70F9D9975}"/>
              </a:ext>
            </a:extLst>
          </p:cNvPr>
          <p:cNvPicPr>
            <a:picLocks noChangeAspect="1"/>
          </p:cNvPicPr>
          <p:nvPr/>
        </p:nvPicPr>
        <p:blipFill>
          <a:blip r:embed="rId3">
            <a:alphaModFix amt="50000"/>
          </a:blip>
          <a:srcRect l="800" t="24158" r="31062" b="27982"/>
          <a:stretch/>
        </p:blipFill>
        <p:spPr>
          <a:xfrm>
            <a:off x="0" y="3099357"/>
            <a:ext cx="9530862" cy="2510135"/>
          </a:xfrm>
          <a:prstGeom prst="rect">
            <a:avLst/>
          </a:prstGeom>
        </p:spPr>
      </p:pic>
      <p:sp>
        <p:nvSpPr>
          <p:cNvPr id="2" name="TextBox 1">
            <a:extLst>
              <a:ext uri="{FF2B5EF4-FFF2-40B4-BE49-F238E27FC236}">
                <a16:creationId xmlns:a16="http://schemas.microsoft.com/office/drawing/2014/main" id="{A8A942CF-8FA4-6265-5679-B1B18BBB18C8}"/>
              </a:ext>
            </a:extLst>
          </p:cNvPr>
          <p:cNvSpPr txBox="1"/>
          <p:nvPr/>
        </p:nvSpPr>
        <p:spPr>
          <a:xfrm>
            <a:off x="1349200" y="1147254"/>
            <a:ext cx="7257326" cy="1200329"/>
          </a:xfrm>
          <a:prstGeom prst="rect">
            <a:avLst/>
          </a:prstGeom>
          <a:noFill/>
        </p:spPr>
        <p:txBody>
          <a:bodyPr wrap="square" rtlCol="0">
            <a:spAutoFit/>
          </a:bodyPr>
          <a:lstStyle/>
          <a:p>
            <a:r>
              <a:rPr lang="en-US" b="1" dirty="0"/>
              <a:t>Real Women Run: Running as Feminist Embodiment </a:t>
            </a:r>
          </a:p>
          <a:p>
            <a:endParaRPr lang="en-US" dirty="0"/>
          </a:p>
          <a:p>
            <a:r>
              <a:rPr lang="en-US" dirty="0"/>
              <a:t>Sandra Faulkner.</a:t>
            </a:r>
          </a:p>
          <a:p>
            <a:r>
              <a:rPr lang="en-US" dirty="0"/>
              <a:t>Routledge. 2018.</a:t>
            </a:r>
          </a:p>
        </p:txBody>
      </p:sp>
    </p:spTree>
    <p:extLst>
      <p:ext uri="{BB962C8B-B14F-4D97-AF65-F5344CB8AC3E}">
        <p14:creationId xmlns:p14="http://schemas.microsoft.com/office/powerpoint/2010/main" val="3108364981"/>
      </p:ext>
    </p:extLst>
  </p:cSld>
  <p:clrMapOvr>
    <a:masterClrMapping/>
  </p:clrMapOvr>
  <mc:AlternateContent xmlns:mc="http://schemas.openxmlformats.org/markup-compatibility/2006" xmlns:p14="http://schemas.microsoft.com/office/powerpoint/2010/main">
    <mc:Choice Requires="p14">
      <p:transition spd="slow" p14:dur="2000" advTm="22419"/>
    </mc:Choice>
    <mc:Fallback xmlns="">
      <p:transition spd="slow" advTm="224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077458-1B52-6E2C-D635-4048151D0BF0}"/>
              </a:ext>
            </a:extLst>
          </p:cNvPr>
          <p:cNvPicPr>
            <a:picLocks noChangeAspect="1"/>
          </p:cNvPicPr>
          <p:nvPr/>
        </p:nvPicPr>
        <p:blipFill>
          <a:blip r:embed="rId3">
            <a:alphaModFix amt="50000"/>
          </a:blip>
          <a:srcRect b="6885"/>
          <a:stretch/>
        </p:blipFill>
        <p:spPr>
          <a:xfrm>
            <a:off x="776341" y="3758904"/>
            <a:ext cx="5651351" cy="2631142"/>
          </a:xfrm>
          <a:prstGeom prst="rect">
            <a:avLst/>
          </a:prstGeom>
        </p:spPr>
      </p:pic>
      <p:pic>
        <p:nvPicPr>
          <p:cNvPr id="4" name="Picture 3">
            <a:extLst>
              <a:ext uri="{FF2B5EF4-FFF2-40B4-BE49-F238E27FC236}">
                <a16:creationId xmlns:a16="http://schemas.microsoft.com/office/drawing/2014/main" id="{5D36149F-7A68-E0DB-B3A2-E93C8FAFDEBE}"/>
              </a:ext>
            </a:extLst>
          </p:cNvPr>
          <p:cNvPicPr>
            <a:picLocks noChangeAspect="1"/>
          </p:cNvPicPr>
          <p:nvPr/>
        </p:nvPicPr>
        <p:blipFill>
          <a:blip r:embed="rId3">
            <a:alphaModFix amt="70000"/>
          </a:blip>
          <a:srcRect b="9931"/>
          <a:stretch/>
        </p:blipFill>
        <p:spPr>
          <a:xfrm>
            <a:off x="5992006" y="3705114"/>
            <a:ext cx="5651351" cy="2545079"/>
          </a:xfrm>
          <a:prstGeom prst="rect">
            <a:avLst/>
          </a:prstGeom>
        </p:spPr>
      </p:pic>
      <p:sp>
        <p:nvSpPr>
          <p:cNvPr id="2" name="TextBox 1">
            <a:extLst>
              <a:ext uri="{FF2B5EF4-FFF2-40B4-BE49-F238E27FC236}">
                <a16:creationId xmlns:a16="http://schemas.microsoft.com/office/drawing/2014/main" id="{0DCEE632-05B6-E96D-F832-D01BEFE3B966}"/>
              </a:ext>
            </a:extLst>
          </p:cNvPr>
          <p:cNvSpPr txBox="1"/>
          <p:nvPr/>
        </p:nvSpPr>
        <p:spPr>
          <a:xfrm>
            <a:off x="967710" y="681943"/>
            <a:ext cx="8796759" cy="3058338"/>
          </a:xfrm>
          <a:prstGeom prst="rect">
            <a:avLst/>
          </a:prstGeom>
          <a:noFill/>
        </p:spPr>
        <p:txBody>
          <a:bodyPr wrap="square" rtlCol="0">
            <a:spAutoFit/>
          </a:bodyPr>
          <a:lstStyle/>
          <a:p>
            <a:pPr>
              <a:lnSpc>
                <a:spcPct val="150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A</a:t>
            </a:r>
            <a:r>
              <a:rPr lang="en-GB" sz="1800" kern="100" dirty="0">
                <a:effectLst/>
                <a:latin typeface="Aptos" panose="020B0004020202020204" pitchFamily="34" charset="0"/>
                <a:ea typeface="DengXian" panose="02010600030101010101" pitchFamily="2" charset="-122"/>
                <a:cs typeface="Arial" panose="020B0604020202020204" pitchFamily="34" charset="0"/>
              </a:rPr>
              <a:t> poetic inquiry of 41 interviews with women runners</a:t>
            </a:r>
          </a:p>
          <a:p>
            <a:pPr>
              <a:lnSpc>
                <a:spcPct val="150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A</a:t>
            </a:r>
            <a:r>
              <a:rPr lang="en-GB" sz="1800" kern="100" dirty="0">
                <a:effectLst/>
                <a:latin typeface="Aptos" panose="020B0004020202020204" pitchFamily="34" charset="0"/>
                <a:ea typeface="DengXian" panose="02010600030101010101" pitchFamily="2" charset="-122"/>
                <a:cs typeface="Arial" panose="020B0604020202020204" pitchFamily="34" charset="0"/>
              </a:rPr>
              <a:t> hybrid memoir (prose &amp; poetry) </a:t>
            </a:r>
          </a:p>
          <a:p>
            <a:pPr lvl="1">
              <a:lnSpc>
                <a:spcPct val="150000"/>
              </a:lnSpc>
              <a:spcAft>
                <a:spcPts val="800"/>
              </a:spcAft>
            </a:pPr>
            <a:r>
              <a:rPr lang="en-GB" kern="100" dirty="0">
                <a:effectLst/>
                <a:latin typeface="Aptos" panose="020B0004020202020204" pitchFamily="34" charset="0"/>
                <a:ea typeface="DengXian" panose="02010600030101010101" pitchFamily="2" charset="-122"/>
                <a:cs typeface="Arial" panose="020B0604020202020204" pitchFamily="34" charset="0"/>
              </a:rPr>
              <a:t>autoethnography</a:t>
            </a:r>
          </a:p>
          <a:p>
            <a:pPr lvl="1">
              <a:lnSpc>
                <a:spcPct val="150000"/>
              </a:lnSpc>
              <a:spcAft>
                <a:spcPts val="800"/>
              </a:spcAft>
            </a:pPr>
            <a:r>
              <a:rPr lang="en-GB" kern="100" dirty="0">
                <a:effectLst/>
                <a:latin typeface="Aptos" panose="020B0004020202020204" pitchFamily="34" charset="0"/>
                <a:ea typeface="DengXian" panose="02010600030101010101" pitchFamily="2" charset="-122"/>
                <a:cs typeface="Arial" panose="020B0604020202020204" pitchFamily="34" charset="0"/>
              </a:rPr>
              <a:t> participant-observer ethnography</a:t>
            </a:r>
          </a:p>
          <a:p>
            <a:pPr lvl="1">
              <a:lnSpc>
                <a:spcPct val="150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f</a:t>
            </a:r>
            <a:r>
              <a:rPr lang="en-GB" sz="1800" kern="100" dirty="0">
                <a:latin typeface="Aptos" panose="020B0004020202020204" pitchFamily="34" charset="0"/>
                <a:ea typeface="DengXian" panose="02010600030101010101" pitchFamily="2" charset="-122"/>
                <a:cs typeface="Arial" panose="020B0604020202020204" pitchFamily="34" charset="0"/>
              </a:rPr>
              <a:t>ield note poems</a:t>
            </a:r>
          </a:p>
          <a:p>
            <a:pPr>
              <a:lnSpc>
                <a:spcPct val="150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A</a:t>
            </a:r>
            <a:r>
              <a:rPr lang="en-GB" kern="100" dirty="0">
                <a:effectLst/>
                <a:latin typeface="Aptos" panose="020B0004020202020204" pitchFamily="34" charset="0"/>
                <a:ea typeface="DengXian" panose="02010600030101010101" pitchFamily="2" charset="-122"/>
                <a:cs typeface="Arial" panose="020B0604020202020204" pitchFamily="34" charset="0"/>
              </a:rPr>
              <a:t> critical content analysis of online materials aimed at women runners</a:t>
            </a:r>
          </a:p>
        </p:txBody>
      </p:sp>
    </p:spTree>
    <p:extLst>
      <p:ext uri="{BB962C8B-B14F-4D97-AF65-F5344CB8AC3E}">
        <p14:creationId xmlns:p14="http://schemas.microsoft.com/office/powerpoint/2010/main" val="3934940654"/>
      </p:ext>
    </p:extLst>
  </p:cSld>
  <p:clrMapOvr>
    <a:masterClrMapping/>
  </p:clrMapOvr>
  <mc:AlternateContent xmlns:mc="http://schemas.openxmlformats.org/markup-compatibility/2006" xmlns:p14="http://schemas.microsoft.com/office/powerpoint/2010/main">
    <mc:Choice Requires="p14">
      <p:transition spd="slow" p14:dur="2000" advTm="27147"/>
    </mc:Choice>
    <mc:Fallback xmlns="">
      <p:transition spd="slow" advTm="271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per airplane flying with a string&#10;&#10;AI-generated content may be incorrect.">
            <a:extLst>
              <a:ext uri="{FF2B5EF4-FFF2-40B4-BE49-F238E27FC236}">
                <a16:creationId xmlns:a16="http://schemas.microsoft.com/office/drawing/2014/main" id="{B7A35CB6-01F0-CC9F-7F39-CBA064468C13}"/>
              </a:ext>
            </a:extLst>
          </p:cNvPr>
          <p:cNvPicPr>
            <a:picLocks noChangeAspect="1"/>
          </p:cNvPicPr>
          <p:nvPr/>
        </p:nvPicPr>
        <p:blipFill>
          <a:blip r:embed="rId3">
            <a:alphaModFix amt="50000"/>
          </a:blip>
          <a:stretch>
            <a:fillRect/>
          </a:stretch>
        </p:blipFill>
        <p:spPr>
          <a:xfrm>
            <a:off x="6289431" y="2739827"/>
            <a:ext cx="4807200" cy="2980800"/>
          </a:xfrm>
          <a:prstGeom prst="rect">
            <a:avLst/>
          </a:prstGeom>
        </p:spPr>
      </p:pic>
      <p:sp>
        <p:nvSpPr>
          <p:cNvPr id="2" name="TextBox 1">
            <a:extLst>
              <a:ext uri="{FF2B5EF4-FFF2-40B4-BE49-F238E27FC236}">
                <a16:creationId xmlns:a16="http://schemas.microsoft.com/office/drawing/2014/main" id="{69549AF7-3F19-F353-9A71-96840F5CFEA5}"/>
              </a:ext>
            </a:extLst>
          </p:cNvPr>
          <p:cNvSpPr txBox="1"/>
          <p:nvPr/>
        </p:nvSpPr>
        <p:spPr>
          <a:xfrm>
            <a:off x="1193348" y="1093618"/>
            <a:ext cx="5096083" cy="2031325"/>
          </a:xfrm>
          <a:prstGeom prst="rect">
            <a:avLst/>
          </a:prstGeom>
          <a:noFill/>
        </p:spPr>
        <p:txBody>
          <a:bodyPr wrap="square" rtlCol="0">
            <a:spAutoFit/>
          </a:bodyPr>
          <a:lstStyle/>
          <a:p>
            <a:r>
              <a:rPr lang="en-US" b="1" dirty="0"/>
              <a:t>Transcript poems/interview poems:</a:t>
            </a:r>
          </a:p>
          <a:p>
            <a:endParaRPr lang="en-US" dirty="0"/>
          </a:p>
          <a:p>
            <a:r>
              <a:rPr lang="en-GB" sz="1800" dirty="0">
                <a:effectLst/>
                <a:latin typeface="Aptos" panose="020B0004020202020204" pitchFamily="34" charset="0"/>
                <a:ea typeface="DengXian" panose="02010600030101010101" pitchFamily="2" charset="-122"/>
                <a:cs typeface="Arial" panose="020B0604020202020204" pitchFamily="34" charset="0"/>
              </a:rPr>
              <a:t>‘I took women’s exact words and language from the interviews and arranged them in lines that mirrored speaking styles and breath, arranging their words to resemble their performances of the oral.’ </a:t>
            </a:r>
            <a:endParaRPr lang="en-US" dirty="0"/>
          </a:p>
        </p:txBody>
      </p:sp>
    </p:spTree>
    <p:extLst>
      <p:ext uri="{BB962C8B-B14F-4D97-AF65-F5344CB8AC3E}">
        <p14:creationId xmlns:p14="http://schemas.microsoft.com/office/powerpoint/2010/main" val="2681584090"/>
      </p:ext>
    </p:extLst>
  </p:cSld>
  <p:clrMapOvr>
    <a:masterClrMapping/>
  </p:clrMapOvr>
  <mc:AlternateContent xmlns:mc="http://schemas.openxmlformats.org/markup-compatibility/2006" xmlns:p14="http://schemas.microsoft.com/office/powerpoint/2010/main">
    <mc:Choice Requires="p14">
      <p:transition spd="slow" p14:dur="2000" advTm="37138"/>
    </mc:Choice>
    <mc:Fallback xmlns="">
      <p:transition spd="slow" advTm="371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7BB43B-4DFE-CEC1-9960-8A6A81F8C495}"/>
              </a:ext>
            </a:extLst>
          </p:cNvPr>
          <p:cNvPicPr>
            <a:picLocks noChangeAspect="1"/>
          </p:cNvPicPr>
          <p:nvPr/>
        </p:nvPicPr>
        <p:blipFill>
          <a:blip r:embed="rId3">
            <a:alphaModFix amt="35000"/>
          </a:blip>
          <a:stretch>
            <a:fillRect/>
          </a:stretch>
        </p:blipFill>
        <p:spPr>
          <a:xfrm>
            <a:off x="0" y="381000"/>
            <a:ext cx="12192000" cy="6096000"/>
          </a:xfrm>
          <a:prstGeom prst="rect">
            <a:avLst/>
          </a:prstGeom>
        </p:spPr>
      </p:pic>
      <p:sp>
        <p:nvSpPr>
          <p:cNvPr id="2" name="TextBox 1">
            <a:extLst>
              <a:ext uri="{FF2B5EF4-FFF2-40B4-BE49-F238E27FC236}">
                <a16:creationId xmlns:a16="http://schemas.microsoft.com/office/drawing/2014/main" id="{CFF27D40-0923-977D-F5E7-517994966A30}"/>
              </a:ext>
            </a:extLst>
          </p:cNvPr>
          <p:cNvSpPr txBox="1"/>
          <p:nvPr/>
        </p:nvSpPr>
        <p:spPr>
          <a:xfrm>
            <a:off x="5413947" y="1251388"/>
            <a:ext cx="6341369" cy="923330"/>
          </a:xfrm>
          <a:prstGeom prst="rect">
            <a:avLst/>
          </a:prstGeom>
          <a:noFill/>
        </p:spPr>
        <p:txBody>
          <a:bodyPr wrap="square" rtlCol="0">
            <a:spAutoFit/>
          </a:bodyPr>
          <a:lstStyle/>
          <a:p>
            <a:r>
              <a:rPr lang="en-GB" sz="1800" dirty="0">
                <a:effectLst/>
                <a:latin typeface="Aptos" panose="020B0004020202020204" pitchFamily="34" charset="0"/>
                <a:ea typeface="DengXian" panose="02010600030101010101" pitchFamily="2" charset="-122"/>
                <a:cs typeface="Arial" panose="020B0604020202020204" pitchFamily="34" charset="0"/>
              </a:rPr>
              <a:t>‘In my field notes, I found poems. I wrote many entries in my field notes as poems, and constructed many poems while running.’</a:t>
            </a:r>
            <a:r>
              <a:rPr lang="en-GB" dirty="0">
                <a:effectLst/>
              </a:rPr>
              <a:t> </a:t>
            </a:r>
            <a:endParaRPr lang="en-US" dirty="0"/>
          </a:p>
        </p:txBody>
      </p:sp>
    </p:spTree>
    <p:extLst>
      <p:ext uri="{BB962C8B-B14F-4D97-AF65-F5344CB8AC3E}">
        <p14:creationId xmlns:p14="http://schemas.microsoft.com/office/powerpoint/2010/main" val="2650377474"/>
      </p:ext>
    </p:extLst>
  </p:cSld>
  <p:clrMapOvr>
    <a:masterClrMapping/>
  </p:clrMapOvr>
  <mc:AlternateContent xmlns:mc="http://schemas.openxmlformats.org/markup-compatibility/2006" xmlns:p14="http://schemas.microsoft.com/office/powerpoint/2010/main">
    <mc:Choice Requires="p14">
      <p:transition spd="slow" p14:dur="2000" advTm="15452"/>
    </mc:Choice>
    <mc:Fallback xmlns="">
      <p:transition spd="slow" advTm="154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F2DF6-8E1A-D37A-92F1-A09A8716BF3B}"/>
              </a:ext>
            </a:extLst>
          </p:cNvPr>
          <p:cNvPicPr>
            <a:picLocks noChangeAspect="1"/>
          </p:cNvPicPr>
          <p:nvPr/>
        </p:nvPicPr>
        <p:blipFill>
          <a:blip r:embed="rId3">
            <a:alphaModFix amt="35000"/>
          </a:blip>
          <a:srcRect t="8589" b="8333"/>
          <a:stretch/>
        </p:blipFill>
        <p:spPr>
          <a:xfrm>
            <a:off x="1134208" y="1067097"/>
            <a:ext cx="10878781" cy="5342495"/>
          </a:xfrm>
          <a:prstGeom prst="rect">
            <a:avLst/>
          </a:prstGeom>
        </p:spPr>
      </p:pic>
      <p:sp>
        <p:nvSpPr>
          <p:cNvPr id="2" name="TextBox 1">
            <a:extLst>
              <a:ext uri="{FF2B5EF4-FFF2-40B4-BE49-F238E27FC236}">
                <a16:creationId xmlns:a16="http://schemas.microsoft.com/office/drawing/2014/main" id="{CB00A6C0-5F8A-E2C6-A97A-AF47C08777B7}"/>
              </a:ext>
            </a:extLst>
          </p:cNvPr>
          <p:cNvSpPr txBox="1"/>
          <p:nvPr/>
        </p:nvSpPr>
        <p:spPr>
          <a:xfrm>
            <a:off x="500384" y="606670"/>
            <a:ext cx="4704663" cy="1453411"/>
          </a:xfrm>
          <a:prstGeom prst="rect">
            <a:avLst/>
          </a:prstGeom>
          <a:noFill/>
        </p:spPr>
        <p:txBody>
          <a:bodyPr wrap="square" rtlCol="0">
            <a:spAutoFit/>
          </a:bodyPr>
          <a:lstStyle/>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‘Writing reflective poems helps researchers ask more focused questions, and questions that they may not have considered.’  </a:t>
            </a:r>
          </a:p>
          <a:p>
            <a:pPr>
              <a:lnSpc>
                <a:spcPct val="115000"/>
              </a:lnSpc>
              <a:spcAft>
                <a:spcPts val="800"/>
              </a:spcAft>
            </a:pPr>
            <a:r>
              <a:rPr lang="en-GB" sz="1800" i="1" kern="100" dirty="0">
                <a:effectLst/>
                <a:latin typeface="Aptos" panose="020B0004020202020204" pitchFamily="34" charset="0"/>
                <a:ea typeface="DengXian" panose="02010600030101010101" pitchFamily="2" charset="-122"/>
                <a:cs typeface="Arial" panose="020B0604020202020204" pitchFamily="34" charset="0"/>
              </a:rPr>
              <a:t> </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79498865"/>
      </p:ext>
    </p:extLst>
  </p:cSld>
  <p:clrMapOvr>
    <a:masterClrMapping/>
  </p:clrMapOvr>
  <mc:AlternateContent xmlns:mc="http://schemas.openxmlformats.org/markup-compatibility/2006" xmlns:p14="http://schemas.microsoft.com/office/powerpoint/2010/main">
    <mc:Choice Requires="p14">
      <p:transition spd="slow" p14:dur="2000" advTm="18330"/>
    </mc:Choice>
    <mc:Fallback xmlns="">
      <p:transition spd="slow" advTm="183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circle with lines&#10;&#10;AI-generated content may be incorrect.">
            <a:extLst>
              <a:ext uri="{FF2B5EF4-FFF2-40B4-BE49-F238E27FC236}">
                <a16:creationId xmlns:a16="http://schemas.microsoft.com/office/drawing/2014/main" id="{27F078F7-D1D5-3A92-921C-BFFF0C1BC7CB}"/>
              </a:ext>
            </a:extLst>
          </p:cNvPr>
          <p:cNvPicPr>
            <a:picLocks noChangeAspect="1"/>
          </p:cNvPicPr>
          <p:nvPr/>
        </p:nvPicPr>
        <p:blipFill>
          <a:blip r:embed="rId3">
            <a:alphaModFix amt="35000"/>
          </a:blip>
          <a:srcRect r="3627" b="17119"/>
          <a:stretch/>
        </p:blipFill>
        <p:spPr>
          <a:xfrm>
            <a:off x="281354" y="840392"/>
            <a:ext cx="11550630" cy="5417954"/>
          </a:xfrm>
          <a:prstGeom prst="rect">
            <a:avLst/>
          </a:prstGeom>
        </p:spPr>
      </p:pic>
      <p:sp>
        <p:nvSpPr>
          <p:cNvPr id="2" name="TextBox 1">
            <a:extLst>
              <a:ext uri="{FF2B5EF4-FFF2-40B4-BE49-F238E27FC236}">
                <a16:creationId xmlns:a16="http://schemas.microsoft.com/office/drawing/2014/main" id="{AC25AAC5-8054-C28D-39DD-1C32B1EB416A}"/>
              </a:ext>
            </a:extLst>
          </p:cNvPr>
          <p:cNvSpPr txBox="1"/>
          <p:nvPr/>
        </p:nvSpPr>
        <p:spPr>
          <a:xfrm>
            <a:off x="977752" y="1000764"/>
            <a:ext cx="6662763" cy="1477328"/>
          </a:xfrm>
          <a:prstGeom prst="rect">
            <a:avLst/>
          </a:prstGeom>
          <a:noFill/>
        </p:spPr>
        <p:txBody>
          <a:bodyPr wrap="square" rtlCol="0">
            <a:spAutoFit/>
          </a:bodyPr>
          <a:lstStyle/>
          <a:p>
            <a:r>
              <a:rPr lang="en-US" b="1" dirty="0"/>
              <a:t>Birthing vital stories: An examination of First Nations Australian maternal care narratives</a:t>
            </a:r>
          </a:p>
          <a:p>
            <a:endParaRPr lang="en-US" dirty="0"/>
          </a:p>
          <a:p>
            <a:r>
              <a:rPr lang="en-US" dirty="0"/>
              <a:t>Alexus Davis. PhD thesis. </a:t>
            </a:r>
          </a:p>
          <a:p>
            <a:r>
              <a:rPr lang="en-US" dirty="0"/>
              <a:t>University of Manchester. 2025.</a:t>
            </a:r>
          </a:p>
        </p:txBody>
      </p:sp>
    </p:spTree>
    <p:extLst>
      <p:ext uri="{BB962C8B-B14F-4D97-AF65-F5344CB8AC3E}">
        <p14:creationId xmlns:p14="http://schemas.microsoft.com/office/powerpoint/2010/main" val="1392053915"/>
      </p:ext>
    </p:extLst>
  </p:cSld>
  <p:clrMapOvr>
    <a:masterClrMapping/>
  </p:clrMapOvr>
  <mc:AlternateContent xmlns:mc="http://schemas.openxmlformats.org/markup-compatibility/2006" xmlns:p14="http://schemas.microsoft.com/office/powerpoint/2010/main">
    <mc:Choice Requires="p14">
      <p:transition spd="slow" p14:dur="2000" advTm="23920"/>
    </mc:Choice>
    <mc:Fallback xmlns="">
      <p:transition spd="slow" advTm="239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ne drawing of a sign and a ball of yarn&#10;&#10;AI-generated content may be incorrect.">
            <a:extLst>
              <a:ext uri="{FF2B5EF4-FFF2-40B4-BE49-F238E27FC236}">
                <a16:creationId xmlns:a16="http://schemas.microsoft.com/office/drawing/2014/main" id="{9DBBFFCF-9B8A-1B31-340A-C5BB8B9ADF08}"/>
              </a:ext>
            </a:extLst>
          </p:cNvPr>
          <p:cNvPicPr>
            <a:picLocks noChangeAspect="1"/>
          </p:cNvPicPr>
          <p:nvPr/>
        </p:nvPicPr>
        <p:blipFill>
          <a:blip r:embed="rId3">
            <a:alphaModFix amt="20000"/>
          </a:blip>
          <a:srcRect l="28915" t="23286" r="11415" b="33204"/>
          <a:stretch/>
        </p:blipFill>
        <p:spPr>
          <a:xfrm>
            <a:off x="1010169" y="946405"/>
            <a:ext cx="9509453" cy="4800599"/>
          </a:xfrm>
          <a:prstGeom prst="rect">
            <a:avLst/>
          </a:prstGeom>
        </p:spPr>
      </p:pic>
      <p:sp>
        <p:nvSpPr>
          <p:cNvPr id="2" name="TextBox 1">
            <a:extLst>
              <a:ext uri="{FF2B5EF4-FFF2-40B4-BE49-F238E27FC236}">
                <a16:creationId xmlns:a16="http://schemas.microsoft.com/office/drawing/2014/main" id="{6FC8AD22-4743-95A4-39BE-E32151D9EDBF}"/>
              </a:ext>
            </a:extLst>
          </p:cNvPr>
          <p:cNvSpPr txBox="1"/>
          <p:nvPr/>
        </p:nvSpPr>
        <p:spPr>
          <a:xfrm>
            <a:off x="850430" y="876723"/>
            <a:ext cx="9201874" cy="646331"/>
          </a:xfrm>
          <a:prstGeom prst="rect">
            <a:avLst/>
          </a:prstGeom>
          <a:noFill/>
        </p:spPr>
        <p:txBody>
          <a:bodyPr wrap="square" rtlCol="0">
            <a:spAutoFit/>
          </a:bodyPr>
          <a:lstStyle/>
          <a:p>
            <a:r>
              <a:rPr lang="en-US" b="1" dirty="0"/>
              <a:t>Academic literature poem: </a:t>
            </a:r>
            <a:br>
              <a:rPr lang="en-US" dirty="0"/>
            </a:br>
            <a:r>
              <a:rPr lang="en-US" dirty="0"/>
              <a:t>a found poem written from a piece of academic writing.</a:t>
            </a:r>
          </a:p>
        </p:txBody>
      </p:sp>
    </p:spTree>
    <p:extLst>
      <p:ext uri="{BB962C8B-B14F-4D97-AF65-F5344CB8AC3E}">
        <p14:creationId xmlns:p14="http://schemas.microsoft.com/office/powerpoint/2010/main" val="2966802156"/>
      </p:ext>
    </p:extLst>
  </p:cSld>
  <p:clrMapOvr>
    <a:masterClrMapping/>
  </p:clrMapOvr>
  <mc:AlternateContent xmlns:mc="http://schemas.openxmlformats.org/markup-compatibility/2006" xmlns:p14="http://schemas.microsoft.com/office/powerpoint/2010/main">
    <mc:Choice Requires="p14">
      <p:transition spd="slow" p14:dur="2000" advTm="22730"/>
    </mc:Choice>
    <mc:Fallback xmlns="">
      <p:transition spd="slow" advTm="227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0B1380-FCAA-CAB6-7FDC-ECC43F1F073B}"/>
              </a:ext>
            </a:extLst>
          </p:cNvPr>
          <p:cNvPicPr>
            <a:picLocks noChangeAspect="1"/>
          </p:cNvPicPr>
          <p:nvPr/>
        </p:nvPicPr>
        <p:blipFill>
          <a:blip r:embed="rId3">
            <a:alphaModFix amt="20000"/>
          </a:blip>
          <a:stretch>
            <a:fillRect/>
          </a:stretch>
        </p:blipFill>
        <p:spPr>
          <a:xfrm>
            <a:off x="3886200" y="2139696"/>
            <a:ext cx="6332136" cy="4120503"/>
          </a:xfrm>
          <a:prstGeom prst="rect">
            <a:avLst/>
          </a:prstGeom>
        </p:spPr>
      </p:pic>
      <p:sp>
        <p:nvSpPr>
          <p:cNvPr id="2" name="TextBox 1">
            <a:extLst>
              <a:ext uri="{FF2B5EF4-FFF2-40B4-BE49-F238E27FC236}">
                <a16:creationId xmlns:a16="http://schemas.microsoft.com/office/drawing/2014/main" id="{26479094-BDBC-F061-AAFA-3141348106B9}"/>
              </a:ext>
            </a:extLst>
          </p:cNvPr>
          <p:cNvSpPr txBox="1"/>
          <p:nvPr/>
        </p:nvSpPr>
        <p:spPr>
          <a:xfrm>
            <a:off x="842089" y="856056"/>
            <a:ext cx="10382491" cy="2022157"/>
          </a:xfrm>
          <a:prstGeom prst="rect">
            <a:avLst/>
          </a:prstGeom>
          <a:noFill/>
        </p:spPr>
        <p:txBody>
          <a:bodyPr wrap="square" rtlCol="0">
            <a:spAutoFit/>
          </a:bodyPr>
          <a:lstStyle/>
          <a:p>
            <a:pPr>
              <a:lnSpc>
                <a:spcPct val="150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R</a:t>
            </a:r>
            <a:r>
              <a:rPr lang="en-GB" sz="1800" kern="100" dirty="0">
                <a:effectLst/>
                <a:latin typeface="Aptos" panose="020B0004020202020204" pitchFamily="34" charset="0"/>
                <a:ea typeface="DengXian" panose="02010600030101010101" pitchFamily="2" charset="-122"/>
                <a:cs typeface="Arial" panose="020B0604020202020204" pitchFamily="34" charset="0"/>
              </a:rPr>
              <a:t>ead the data (the chapter) while making notes and highlighting </a:t>
            </a:r>
          </a:p>
          <a:p>
            <a:pPr>
              <a:lnSpc>
                <a:spcPct val="150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C</a:t>
            </a:r>
            <a:r>
              <a:rPr lang="en-GB" sz="1800" kern="100" dirty="0">
                <a:effectLst/>
                <a:latin typeface="Aptos" panose="020B0004020202020204" pitchFamily="34" charset="0"/>
                <a:ea typeface="DengXian" panose="02010600030101010101" pitchFamily="2" charset="-122"/>
                <a:cs typeface="Arial" panose="020B0604020202020204" pitchFamily="34" charset="0"/>
              </a:rPr>
              <a:t>oded where the chapter responded to the research questions</a:t>
            </a:r>
          </a:p>
          <a:p>
            <a:pPr>
              <a:lnSpc>
                <a:spcPct val="150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Personal reflection</a:t>
            </a:r>
          </a:p>
          <a:p>
            <a:pPr>
              <a:lnSpc>
                <a:spcPct val="150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Using words from the chapter</a:t>
            </a:r>
          </a:p>
        </p:txBody>
      </p:sp>
    </p:spTree>
    <p:extLst>
      <p:ext uri="{BB962C8B-B14F-4D97-AF65-F5344CB8AC3E}">
        <p14:creationId xmlns:p14="http://schemas.microsoft.com/office/powerpoint/2010/main" val="2453013294"/>
      </p:ext>
    </p:extLst>
  </p:cSld>
  <p:clrMapOvr>
    <a:masterClrMapping/>
  </p:clrMapOvr>
  <mc:AlternateContent xmlns:mc="http://schemas.openxmlformats.org/markup-compatibility/2006" xmlns:p14="http://schemas.microsoft.com/office/powerpoint/2010/main">
    <mc:Choice Requires="p14">
      <p:transition spd="slow" p14:dur="2000" advTm="31636"/>
    </mc:Choice>
    <mc:Fallback xmlns="">
      <p:transition spd="slow" advTm="316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FA5702-EB14-06F9-D1D9-719D35337F45}"/>
              </a:ext>
            </a:extLst>
          </p:cNvPr>
          <p:cNvPicPr>
            <a:picLocks noChangeAspect="1"/>
          </p:cNvPicPr>
          <p:nvPr/>
        </p:nvPicPr>
        <p:blipFill>
          <a:blip r:embed="rId3">
            <a:alphaModFix amt="35000"/>
          </a:blip>
          <a:stretch>
            <a:fillRect/>
          </a:stretch>
        </p:blipFill>
        <p:spPr>
          <a:xfrm>
            <a:off x="4422005" y="1749670"/>
            <a:ext cx="5463245" cy="4087356"/>
          </a:xfrm>
          <a:prstGeom prst="rect">
            <a:avLst/>
          </a:prstGeom>
        </p:spPr>
      </p:pic>
      <p:sp>
        <p:nvSpPr>
          <p:cNvPr id="2" name="TextBox 1">
            <a:extLst>
              <a:ext uri="{FF2B5EF4-FFF2-40B4-BE49-F238E27FC236}">
                <a16:creationId xmlns:a16="http://schemas.microsoft.com/office/drawing/2014/main" id="{3E4448A0-0011-1FF0-F4DC-0A247EC706B0}"/>
              </a:ext>
            </a:extLst>
          </p:cNvPr>
          <p:cNvSpPr txBox="1"/>
          <p:nvPr/>
        </p:nvSpPr>
        <p:spPr>
          <a:xfrm>
            <a:off x="1022933" y="836336"/>
            <a:ext cx="7928658" cy="1658596"/>
          </a:xfrm>
          <a:prstGeom prst="rect">
            <a:avLst/>
          </a:prstGeom>
          <a:noFill/>
        </p:spPr>
        <p:txBody>
          <a:bodyPr wrap="square" rtlCol="0">
            <a:spAutoFit/>
          </a:bodyPr>
          <a:lstStyle/>
          <a:p>
            <a:pPr>
              <a:lnSpc>
                <a:spcPct val="115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Autoethnographic approach</a:t>
            </a:r>
          </a:p>
          <a:p>
            <a:pPr>
              <a:lnSpc>
                <a:spcPct val="115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Writing an academic literature poem</a:t>
            </a:r>
          </a:p>
          <a:p>
            <a:pPr>
              <a:lnSpc>
                <a:spcPct val="115000"/>
              </a:lnSpc>
              <a:spcAft>
                <a:spcPts val="800"/>
              </a:spcAft>
            </a:pPr>
            <a:r>
              <a:rPr lang="en-GB" sz="1800" kern="100" dirty="0">
                <a:effectLst/>
                <a:latin typeface="Aptos" panose="020B0004020202020204" pitchFamily="34" charset="0"/>
                <a:ea typeface="DengXian" panose="02010600030101010101" pitchFamily="2" charset="-122"/>
                <a:cs typeface="Arial" panose="020B0604020202020204" pitchFamily="34" charset="0"/>
              </a:rPr>
              <a:t>Reflexive </a:t>
            </a:r>
          </a:p>
          <a:p>
            <a:pPr>
              <a:lnSpc>
                <a:spcPct val="115000"/>
              </a:lnSpc>
              <a:spcAft>
                <a:spcPts val="800"/>
              </a:spcAft>
            </a:pPr>
            <a:r>
              <a:rPr lang="en-GB" kern="100" dirty="0">
                <a:latin typeface="Aptos" panose="020B0004020202020204" pitchFamily="34" charset="0"/>
                <a:ea typeface="DengXian" panose="02010600030101010101" pitchFamily="2" charset="-122"/>
                <a:cs typeface="Arial" panose="020B0604020202020204" pitchFamily="34" charset="0"/>
              </a:rPr>
              <a:t>Using secondary reading</a:t>
            </a:r>
            <a:endParaRPr lang="en-GB" sz="1800" kern="100" dirty="0">
              <a:effectLst/>
              <a:latin typeface="Aptos" panose="020B00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33154661"/>
      </p:ext>
    </p:extLst>
  </p:cSld>
  <p:clrMapOvr>
    <a:masterClrMapping/>
  </p:clrMapOvr>
  <mc:AlternateContent xmlns:mc="http://schemas.openxmlformats.org/markup-compatibility/2006" xmlns:p14="http://schemas.microsoft.com/office/powerpoint/2010/main">
    <mc:Choice Requires="p14">
      <p:transition spd="slow" p14:dur="2000" advTm="24608"/>
    </mc:Choice>
    <mc:Fallback xmlns="">
      <p:transition spd="slow" advTm="246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feather with a white background&#10;&#10;AI-generated content may be incorrect.">
            <a:extLst>
              <a:ext uri="{FF2B5EF4-FFF2-40B4-BE49-F238E27FC236}">
                <a16:creationId xmlns:a16="http://schemas.microsoft.com/office/drawing/2014/main" id="{EA74935B-3995-93B4-FEBB-358500164301}"/>
              </a:ext>
            </a:extLst>
          </p:cNvPr>
          <p:cNvPicPr>
            <a:picLocks noChangeAspect="1"/>
          </p:cNvPicPr>
          <p:nvPr/>
        </p:nvPicPr>
        <p:blipFill>
          <a:blip r:embed="rId3">
            <a:alphaModFix amt="50000"/>
          </a:blip>
          <a:stretch>
            <a:fillRect/>
          </a:stretch>
        </p:blipFill>
        <p:spPr>
          <a:xfrm>
            <a:off x="0" y="1848143"/>
            <a:ext cx="12109704" cy="4036568"/>
          </a:xfrm>
          <a:prstGeom prst="rect">
            <a:avLst/>
          </a:prstGeom>
        </p:spPr>
      </p:pic>
      <p:sp>
        <p:nvSpPr>
          <p:cNvPr id="2" name="TextBox 1">
            <a:extLst>
              <a:ext uri="{FF2B5EF4-FFF2-40B4-BE49-F238E27FC236}">
                <a16:creationId xmlns:a16="http://schemas.microsoft.com/office/drawing/2014/main" id="{28B846A6-7C9D-0C81-8075-BC2CA7A8E58A}"/>
              </a:ext>
            </a:extLst>
          </p:cNvPr>
          <p:cNvSpPr txBox="1"/>
          <p:nvPr/>
        </p:nvSpPr>
        <p:spPr>
          <a:xfrm>
            <a:off x="861758" y="955035"/>
            <a:ext cx="6558950" cy="2031325"/>
          </a:xfrm>
          <a:prstGeom prst="rect">
            <a:avLst/>
          </a:prstGeom>
          <a:noFill/>
        </p:spPr>
        <p:txBody>
          <a:bodyPr wrap="square" rtlCol="0">
            <a:spAutoFit/>
          </a:bodyPr>
          <a:lstStyle/>
          <a:p>
            <a:r>
              <a:rPr lang="en-US" b="1" dirty="0"/>
              <a:t>Using found poetry to illuminate the existential and post-traumatic psychological growth of women with breast cancer engaging in art therapy </a:t>
            </a:r>
          </a:p>
          <a:p>
            <a:endParaRPr lang="en-US" b="1" dirty="0"/>
          </a:p>
          <a:p>
            <a:r>
              <a:rPr lang="en-US" dirty="0"/>
              <a:t>Rosemary C. Reilly, Virginia Lee, Kate Laux &amp; Andréanne Robitaille.  Qualitative Research in Psychology, 2018</a:t>
            </a:r>
          </a:p>
          <a:p>
            <a:endParaRPr lang="en-US" dirty="0"/>
          </a:p>
        </p:txBody>
      </p:sp>
    </p:spTree>
    <p:extLst>
      <p:ext uri="{BB962C8B-B14F-4D97-AF65-F5344CB8AC3E}">
        <p14:creationId xmlns:p14="http://schemas.microsoft.com/office/powerpoint/2010/main" val="1104288757"/>
      </p:ext>
    </p:extLst>
  </p:cSld>
  <p:clrMapOvr>
    <a:masterClrMapping/>
  </p:clrMapOvr>
  <mc:AlternateContent xmlns:mc="http://schemas.openxmlformats.org/markup-compatibility/2006" xmlns:p14="http://schemas.microsoft.com/office/powerpoint/2010/main">
    <mc:Choice Requires="p14">
      <p:transition spd="slow" p14:dur="2000" advTm="11121"/>
    </mc:Choice>
    <mc:Fallback xmlns="">
      <p:transition spd="slow" advTm="1112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37FF53-2527-D75C-F771-AC51A09B3A09}"/>
              </a:ext>
            </a:extLst>
          </p:cNvPr>
          <p:cNvSpPr txBox="1"/>
          <p:nvPr/>
        </p:nvSpPr>
        <p:spPr>
          <a:xfrm>
            <a:off x="2039815" y="1053296"/>
            <a:ext cx="8446849" cy="4524315"/>
          </a:xfrm>
          <a:prstGeom prst="rect">
            <a:avLst/>
          </a:prstGeom>
          <a:noFill/>
        </p:spPr>
        <p:txBody>
          <a:bodyPr wrap="square" rtlCol="0">
            <a:spAutoFit/>
          </a:bodyPr>
          <a:lstStyle/>
          <a:p>
            <a:r>
              <a:rPr lang="en-US" dirty="0"/>
              <a:t>Using found poetry to illuminate the existential and post-traumatic growth of women with breast cancer engaging in art therapy, Rosemary C. Reilly, Virginia Lee, Kate Laux &amp; Andréanne Robitaille, 2018</a:t>
            </a:r>
          </a:p>
          <a:p>
            <a:endParaRPr lang="en-US" dirty="0"/>
          </a:p>
          <a:p>
            <a:endParaRPr lang="en-US" dirty="0"/>
          </a:p>
          <a:p>
            <a:r>
              <a:rPr lang="en-US" dirty="0"/>
              <a:t>IRB as Poetic Inquiry, Maria K. E. Lahman, Eric D. Teman, and Veronica M. Richard, 2019</a:t>
            </a:r>
          </a:p>
          <a:p>
            <a:endParaRPr lang="en-US" dirty="0"/>
          </a:p>
          <a:p>
            <a:endParaRPr lang="en-US" dirty="0"/>
          </a:p>
          <a:p>
            <a:r>
              <a:rPr lang="en-US" dirty="0"/>
              <a:t>Real Women Run: Running as Feminist Embodiment, Sandra Faulkner, 2018 </a:t>
            </a:r>
          </a:p>
          <a:p>
            <a:endParaRPr lang="en-US" dirty="0"/>
          </a:p>
          <a:p>
            <a:endParaRPr lang="en-US" dirty="0"/>
          </a:p>
          <a:p>
            <a:r>
              <a:rPr lang="en-US" dirty="0"/>
              <a:t>Birthing vital stories: An examination of Frist Nations Australian maternal care narratives, Alexus Davis, 2024</a:t>
            </a:r>
          </a:p>
          <a:p>
            <a:endParaRPr lang="en-US" dirty="0"/>
          </a:p>
          <a:p>
            <a:endParaRPr lang="en-US" dirty="0"/>
          </a:p>
        </p:txBody>
      </p:sp>
      <p:pic>
        <p:nvPicPr>
          <p:cNvPr id="4" name="Picture 3">
            <a:extLst>
              <a:ext uri="{FF2B5EF4-FFF2-40B4-BE49-F238E27FC236}">
                <a16:creationId xmlns:a16="http://schemas.microsoft.com/office/drawing/2014/main" id="{7FE93CBB-7E4F-E044-B7B1-2DADE8E8EF3E}"/>
              </a:ext>
            </a:extLst>
          </p:cNvPr>
          <p:cNvPicPr>
            <a:picLocks noChangeAspect="1"/>
          </p:cNvPicPr>
          <p:nvPr/>
        </p:nvPicPr>
        <p:blipFill>
          <a:blip r:embed="rId3">
            <a:alphaModFix/>
          </a:blip>
          <a:stretch>
            <a:fillRect/>
          </a:stretch>
        </p:blipFill>
        <p:spPr>
          <a:xfrm flipH="1">
            <a:off x="720969" y="1186961"/>
            <a:ext cx="1171958" cy="781305"/>
          </a:xfrm>
          <a:prstGeom prst="rect">
            <a:avLst/>
          </a:prstGeom>
        </p:spPr>
      </p:pic>
      <p:pic>
        <p:nvPicPr>
          <p:cNvPr id="5" name="Picture 4">
            <a:extLst>
              <a:ext uri="{FF2B5EF4-FFF2-40B4-BE49-F238E27FC236}">
                <a16:creationId xmlns:a16="http://schemas.microsoft.com/office/drawing/2014/main" id="{2D6556C2-4F3C-2035-A605-AE2A416BB0B4}"/>
              </a:ext>
            </a:extLst>
          </p:cNvPr>
          <p:cNvPicPr>
            <a:picLocks noChangeAspect="1"/>
          </p:cNvPicPr>
          <p:nvPr/>
        </p:nvPicPr>
        <p:blipFill>
          <a:blip r:embed="rId3"/>
          <a:stretch>
            <a:fillRect/>
          </a:stretch>
        </p:blipFill>
        <p:spPr>
          <a:xfrm flipH="1">
            <a:off x="644769" y="2297722"/>
            <a:ext cx="1171958" cy="781305"/>
          </a:xfrm>
          <a:prstGeom prst="rect">
            <a:avLst/>
          </a:prstGeom>
        </p:spPr>
      </p:pic>
      <p:pic>
        <p:nvPicPr>
          <p:cNvPr id="6" name="Picture 5">
            <a:extLst>
              <a:ext uri="{FF2B5EF4-FFF2-40B4-BE49-F238E27FC236}">
                <a16:creationId xmlns:a16="http://schemas.microsoft.com/office/drawing/2014/main" id="{5A728B54-4E8D-6D5C-897D-EC0B5979C3F1}"/>
              </a:ext>
            </a:extLst>
          </p:cNvPr>
          <p:cNvPicPr>
            <a:picLocks noChangeAspect="1"/>
          </p:cNvPicPr>
          <p:nvPr/>
        </p:nvPicPr>
        <p:blipFill>
          <a:blip r:embed="rId3"/>
          <a:stretch>
            <a:fillRect/>
          </a:stretch>
        </p:blipFill>
        <p:spPr>
          <a:xfrm flipH="1">
            <a:off x="644769" y="3344009"/>
            <a:ext cx="1171958" cy="781305"/>
          </a:xfrm>
          <a:prstGeom prst="rect">
            <a:avLst/>
          </a:prstGeom>
        </p:spPr>
      </p:pic>
      <p:pic>
        <p:nvPicPr>
          <p:cNvPr id="7" name="Picture 6">
            <a:extLst>
              <a:ext uri="{FF2B5EF4-FFF2-40B4-BE49-F238E27FC236}">
                <a16:creationId xmlns:a16="http://schemas.microsoft.com/office/drawing/2014/main" id="{4968D7B2-89C2-9752-D6B2-CD5DAA08238B}"/>
              </a:ext>
            </a:extLst>
          </p:cNvPr>
          <p:cNvPicPr>
            <a:picLocks noChangeAspect="1"/>
          </p:cNvPicPr>
          <p:nvPr/>
        </p:nvPicPr>
        <p:blipFill>
          <a:blip r:embed="rId3"/>
          <a:stretch>
            <a:fillRect/>
          </a:stretch>
        </p:blipFill>
        <p:spPr>
          <a:xfrm flipH="1">
            <a:off x="550962" y="4253055"/>
            <a:ext cx="1171958" cy="781305"/>
          </a:xfrm>
          <a:prstGeom prst="rect">
            <a:avLst/>
          </a:prstGeom>
        </p:spPr>
      </p:pic>
    </p:spTree>
    <p:extLst>
      <p:ext uri="{BB962C8B-B14F-4D97-AF65-F5344CB8AC3E}">
        <p14:creationId xmlns:p14="http://schemas.microsoft.com/office/powerpoint/2010/main" val="2425063591"/>
      </p:ext>
    </p:extLst>
  </p:cSld>
  <p:clrMapOvr>
    <a:masterClrMapping/>
  </p:clrMapOvr>
  <mc:AlternateContent xmlns:mc="http://schemas.openxmlformats.org/markup-compatibility/2006" xmlns:p14="http://schemas.microsoft.com/office/powerpoint/2010/main">
    <mc:Choice Requires="p14">
      <p:transition spd="slow" p14:dur="2000" advTm="44964"/>
    </mc:Choice>
    <mc:Fallback xmlns="">
      <p:transition spd="slow" advTm="449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9525D7-E966-AB99-FD81-B28FB9EB359D}"/>
              </a:ext>
            </a:extLst>
          </p:cNvPr>
          <p:cNvPicPr>
            <a:picLocks noChangeAspect="1"/>
          </p:cNvPicPr>
          <p:nvPr/>
        </p:nvPicPr>
        <p:blipFill>
          <a:blip r:embed="rId3"/>
          <a:srcRect l="24664" t="10249"/>
          <a:stretch/>
        </p:blipFill>
        <p:spPr>
          <a:xfrm flipH="1" flipV="1">
            <a:off x="6822995" y="2584940"/>
            <a:ext cx="3059557" cy="1822480"/>
          </a:xfrm>
          <a:prstGeom prst="rect">
            <a:avLst/>
          </a:prstGeom>
        </p:spPr>
      </p:pic>
      <p:pic>
        <p:nvPicPr>
          <p:cNvPr id="4" name="Picture 3">
            <a:extLst>
              <a:ext uri="{FF2B5EF4-FFF2-40B4-BE49-F238E27FC236}">
                <a16:creationId xmlns:a16="http://schemas.microsoft.com/office/drawing/2014/main" id="{66D3767A-D330-BC07-BCAD-A19B9ED6FC15}"/>
              </a:ext>
            </a:extLst>
          </p:cNvPr>
          <p:cNvPicPr>
            <a:picLocks noChangeAspect="1"/>
          </p:cNvPicPr>
          <p:nvPr/>
        </p:nvPicPr>
        <p:blipFill>
          <a:blip r:embed="rId3"/>
          <a:srcRect l="24664" t="10249"/>
          <a:stretch/>
        </p:blipFill>
        <p:spPr>
          <a:xfrm flipH="1">
            <a:off x="6822996" y="762460"/>
            <a:ext cx="3059557" cy="1822480"/>
          </a:xfrm>
          <a:prstGeom prst="rect">
            <a:avLst/>
          </a:prstGeom>
        </p:spPr>
      </p:pic>
      <p:sp>
        <p:nvSpPr>
          <p:cNvPr id="2" name="TextBox 1">
            <a:extLst>
              <a:ext uri="{FF2B5EF4-FFF2-40B4-BE49-F238E27FC236}">
                <a16:creationId xmlns:a16="http://schemas.microsoft.com/office/drawing/2014/main" id="{E9A16454-AF9A-E5B4-E515-728E9B6F074A}"/>
              </a:ext>
            </a:extLst>
          </p:cNvPr>
          <p:cNvSpPr txBox="1"/>
          <p:nvPr/>
        </p:nvSpPr>
        <p:spPr>
          <a:xfrm>
            <a:off x="862627" y="616274"/>
            <a:ext cx="5590927" cy="4401205"/>
          </a:xfrm>
          <a:prstGeom prst="rect">
            <a:avLst/>
          </a:prstGeom>
          <a:noFill/>
        </p:spPr>
        <p:txBody>
          <a:bodyPr wrap="square" rtlCol="0">
            <a:spAutoFit/>
          </a:bodyPr>
          <a:lstStyle/>
          <a:p>
            <a:pPr marL="285750" lvl="0" indent="-285750" rtl="0">
              <a:spcAft>
                <a:spcPts val="3000"/>
              </a:spcAft>
              <a:buFont typeface="Arial" panose="020B0604020202020204" pitchFamily="34" charset="0"/>
              <a:buChar char="•"/>
            </a:pPr>
            <a:r>
              <a:rPr lang="en-GB" b="1" kern="100" dirty="0">
                <a:latin typeface="Aptos" panose="020B0004020202020204" pitchFamily="34" charset="0"/>
                <a:ea typeface="DengXian" panose="02010600030101010101" pitchFamily="2" charset="-122"/>
                <a:cs typeface="Arial" panose="020B0604020202020204" pitchFamily="34" charset="0"/>
              </a:rPr>
              <a:t>T</a:t>
            </a:r>
            <a:r>
              <a:rPr lang="en-GB" sz="1800" b="1" kern="100" dirty="0">
                <a:effectLst/>
                <a:latin typeface="Aptos" panose="020B0004020202020204" pitchFamily="34" charset="0"/>
                <a:ea typeface="DengXian" panose="02010600030101010101" pitchFamily="2" charset="-122"/>
                <a:cs typeface="Arial" panose="020B0604020202020204" pitchFamily="34" charset="0"/>
              </a:rPr>
              <a:t>ranscript poems, or interview poems: </a:t>
            </a:r>
            <a:r>
              <a:rPr lang="en-GB" sz="1800" kern="100" dirty="0">
                <a:effectLst/>
                <a:latin typeface="Aptos" panose="020B0004020202020204" pitchFamily="34" charset="0"/>
                <a:ea typeface="DengXian" panose="02010600030101010101" pitchFamily="2" charset="-122"/>
                <a:cs typeface="Arial" panose="020B0604020202020204" pitchFamily="34" charset="0"/>
              </a:rPr>
              <a:t>written from interviews with participants.</a:t>
            </a:r>
          </a:p>
          <a:p>
            <a:pPr marL="285750" lvl="0" indent="-285750">
              <a:spcAft>
                <a:spcPts val="3000"/>
              </a:spcAft>
              <a:buFont typeface="Arial" panose="020B0604020202020204" pitchFamily="34" charset="0"/>
              <a:buChar char="•"/>
            </a:pPr>
            <a:r>
              <a:rPr lang="en-GB" sz="1800" b="1" kern="100" dirty="0">
                <a:effectLst/>
                <a:latin typeface="Aptos" panose="020B0004020202020204" pitchFamily="34" charset="0"/>
                <a:ea typeface="DengXian" panose="02010600030101010101" pitchFamily="2" charset="-122"/>
                <a:cs typeface="Arial" panose="020B0604020202020204" pitchFamily="34" charset="0"/>
              </a:rPr>
              <a:t>Autoethnographic poems: </a:t>
            </a:r>
            <a:r>
              <a:rPr lang="en-GB" sz="1800" kern="100" dirty="0">
                <a:effectLst/>
                <a:latin typeface="Aptos" panose="020B0004020202020204" pitchFamily="34" charset="0"/>
                <a:ea typeface="DengXian" panose="02010600030101010101" pitchFamily="2" charset="-122"/>
                <a:cs typeface="Arial" panose="020B0604020202020204" pitchFamily="34" charset="0"/>
              </a:rPr>
              <a:t>written from a researcher’s own reflexions.</a:t>
            </a:r>
          </a:p>
          <a:p>
            <a:pPr marL="285750" lvl="0" indent="-285750">
              <a:spcAft>
                <a:spcPts val="3000"/>
              </a:spcAft>
              <a:buFont typeface="Arial" panose="020B0604020202020204" pitchFamily="34" charset="0"/>
              <a:buChar char="•"/>
            </a:pPr>
            <a:r>
              <a:rPr lang="en-GB" sz="1800" b="1" kern="100" dirty="0">
                <a:effectLst/>
                <a:latin typeface="Aptos" panose="020B0004020202020204" pitchFamily="34" charset="0"/>
                <a:ea typeface="DengXian" panose="02010600030101010101" pitchFamily="2" charset="-122"/>
                <a:cs typeface="Arial" panose="020B0604020202020204" pitchFamily="34" charset="0"/>
              </a:rPr>
              <a:t>Field note poems or ethnographic poems: </a:t>
            </a:r>
            <a:r>
              <a:rPr lang="en-GB" sz="1800" kern="100" dirty="0">
                <a:effectLst/>
                <a:latin typeface="Aptos" panose="020B0004020202020204" pitchFamily="34" charset="0"/>
                <a:ea typeface="DengXian" panose="02010600030101010101" pitchFamily="2" charset="-122"/>
                <a:cs typeface="Arial" panose="020B0604020202020204" pitchFamily="34" charset="0"/>
              </a:rPr>
              <a:t>field notes written as poems, or poems written up later from field notes.</a:t>
            </a:r>
          </a:p>
          <a:p>
            <a:pPr marL="285750" lvl="0" indent="-285750">
              <a:spcAft>
                <a:spcPts val="3000"/>
              </a:spcAft>
              <a:buFont typeface="Arial" panose="020B0604020202020204" pitchFamily="34" charset="0"/>
              <a:buChar char="•"/>
            </a:pPr>
            <a:r>
              <a:rPr lang="en-GB" sz="1800" b="1" kern="100" dirty="0">
                <a:effectLst/>
                <a:latin typeface="Aptos" panose="020B0004020202020204" pitchFamily="34" charset="0"/>
                <a:ea typeface="DengXian" panose="02010600030101010101" pitchFamily="2" charset="-122"/>
                <a:cs typeface="Arial" panose="020B0604020202020204" pitchFamily="34" charset="0"/>
              </a:rPr>
              <a:t>Found poems:  </a:t>
            </a:r>
            <a:r>
              <a:rPr lang="en-GB" sz="1800" kern="100" dirty="0">
                <a:effectLst/>
                <a:latin typeface="Aptos" panose="020B0004020202020204" pitchFamily="34" charset="0"/>
                <a:ea typeface="DengXian" panose="02010600030101010101" pitchFamily="2" charset="-122"/>
                <a:cs typeface="Arial" panose="020B0604020202020204" pitchFamily="34" charset="0"/>
              </a:rPr>
              <a:t>written from a source text.</a:t>
            </a:r>
          </a:p>
          <a:p>
            <a:pPr marL="285750" lvl="0" indent="-285750">
              <a:spcAft>
                <a:spcPts val="3000"/>
              </a:spcAft>
              <a:buFont typeface="Arial" panose="020B0604020202020204" pitchFamily="34" charset="0"/>
              <a:buChar char="•"/>
            </a:pPr>
            <a:r>
              <a:rPr lang="en-GB" sz="1800" b="1" kern="100" dirty="0">
                <a:effectLst/>
                <a:latin typeface="Aptos" panose="020B0004020202020204" pitchFamily="34" charset="0"/>
                <a:ea typeface="DengXian" panose="02010600030101010101" pitchFamily="2" charset="-122"/>
                <a:cs typeface="Arial" panose="020B0604020202020204" pitchFamily="34" charset="0"/>
              </a:rPr>
              <a:t>Academic literature poems: </a:t>
            </a:r>
            <a:r>
              <a:rPr lang="en-GB" sz="1800" kern="100" dirty="0">
                <a:effectLst/>
                <a:latin typeface="Aptos" panose="020B0004020202020204" pitchFamily="34" charset="0"/>
                <a:ea typeface="DengXian" panose="02010600030101010101" pitchFamily="2" charset="-122"/>
                <a:cs typeface="Arial" panose="020B0604020202020204" pitchFamily="34" charset="0"/>
              </a:rPr>
              <a:t>written from academic writing.</a:t>
            </a:r>
          </a:p>
        </p:txBody>
      </p:sp>
    </p:spTree>
    <p:extLst>
      <p:ext uri="{BB962C8B-B14F-4D97-AF65-F5344CB8AC3E}">
        <p14:creationId xmlns:p14="http://schemas.microsoft.com/office/powerpoint/2010/main" val="873149822"/>
      </p:ext>
    </p:extLst>
  </p:cSld>
  <p:clrMapOvr>
    <a:masterClrMapping/>
  </p:clrMapOvr>
  <mc:AlternateContent xmlns:mc="http://schemas.openxmlformats.org/markup-compatibility/2006" xmlns:p14="http://schemas.microsoft.com/office/powerpoint/2010/main">
    <mc:Choice Requires="p14">
      <p:transition spd="slow" p14:dur="2000" advTm="56951"/>
    </mc:Choice>
    <mc:Fallback xmlns="">
      <p:transition spd="slow" advTm="5695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3597972"/>
            <a:ext cx="12192000" cy="461665"/>
          </a:xfrm>
          <a:prstGeom prst="rect">
            <a:avLst/>
          </a:prstGeom>
          <a:noFill/>
        </p:spPr>
        <p:txBody>
          <a:bodyPr wrap="square" rtlCol="0">
            <a:spAutoFit/>
          </a:bodyPr>
          <a:lstStyle/>
          <a:p>
            <a:pPr algn="ctr"/>
            <a:r>
              <a:rPr lang="en-US" sz="2400" dirty="0">
                <a:solidFill>
                  <a:schemeClr val="bg1"/>
                </a:solidFill>
              </a:rPr>
              <a:t>www.ncrm.ac.uk</a:t>
            </a:r>
          </a:p>
        </p:txBody>
      </p:sp>
    </p:spTree>
    <p:extLst>
      <p:ext uri="{BB962C8B-B14F-4D97-AF65-F5344CB8AC3E}">
        <p14:creationId xmlns:p14="http://schemas.microsoft.com/office/powerpoint/2010/main" val="297920235"/>
      </p:ext>
    </p:extLst>
  </p:cSld>
  <p:clrMapOvr>
    <a:masterClrMapping/>
  </p:clrMapOvr>
  <mc:AlternateContent xmlns:mc="http://schemas.openxmlformats.org/markup-compatibility/2006" xmlns:p14="http://schemas.microsoft.com/office/powerpoint/2010/main">
    <mc:Choice Requires="p14">
      <p:transition spd="slow" p14:dur="2000" advTm="10921"/>
    </mc:Choice>
    <mc:Fallback xmlns="">
      <p:transition spd="slow" advTm="109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feather&#10;&#10;AI-generated content may be incorrect.">
            <a:extLst>
              <a:ext uri="{FF2B5EF4-FFF2-40B4-BE49-F238E27FC236}">
                <a16:creationId xmlns:a16="http://schemas.microsoft.com/office/drawing/2014/main" id="{3A4AB997-75DA-BF92-41E2-886CFB2922D9}"/>
              </a:ext>
            </a:extLst>
          </p:cNvPr>
          <p:cNvPicPr>
            <a:picLocks noChangeAspect="1"/>
          </p:cNvPicPr>
          <p:nvPr/>
        </p:nvPicPr>
        <p:blipFill>
          <a:blip r:embed="rId3">
            <a:alphaModFix amt="50000"/>
          </a:blip>
          <a:srcRect b="10733"/>
          <a:stretch/>
        </p:blipFill>
        <p:spPr>
          <a:xfrm>
            <a:off x="2108499" y="1750600"/>
            <a:ext cx="9175892" cy="4348987"/>
          </a:xfrm>
          <a:prstGeom prst="rect">
            <a:avLst/>
          </a:prstGeom>
        </p:spPr>
      </p:pic>
      <p:sp>
        <p:nvSpPr>
          <p:cNvPr id="2" name="TextBox 1">
            <a:extLst>
              <a:ext uri="{FF2B5EF4-FFF2-40B4-BE49-F238E27FC236}">
                <a16:creationId xmlns:a16="http://schemas.microsoft.com/office/drawing/2014/main" id="{13A6A772-51EF-1AD7-52F3-F57546FB7FBE}"/>
              </a:ext>
            </a:extLst>
          </p:cNvPr>
          <p:cNvSpPr txBox="1"/>
          <p:nvPr/>
        </p:nvSpPr>
        <p:spPr>
          <a:xfrm>
            <a:off x="927978" y="981176"/>
            <a:ext cx="6536692" cy="646331"/>
          </a:xfrm>
          <a:prstGeom prst="rect">
            <a:avLst/>
          </a:prstGeom>
          <a:noFill/>
        </p:spPr>
        <p:txBody>
          <a:bodyPr wrap="square" rtlCol="0">
            <a:spAutoFit/>
          </a:bodyPr>
          <a:lstStyle/>
          <a:p>
            <a:r>
              <a:rPr lang="en-US" dirty="0"/>
              <a:t>Transcript poems or interview poems: poems written using words from an interview transcript.</a:t>
            </a:r>
          </a:p>
        </p:txBody>
      </p:sp>
    </p:spTree>
    <p:extLst>
      <p:ext uri="{BB962C8B-B14F-4D97-AF65-F5344CB8AC3E}">
        <p14:creationId xmlns:p14="http://schemas.microsoft.com/office/powerpoint/2010/main" val="3054725177"/>
      </p:ext>
    </p:extLst>
  </p:cSld>
  <p:clrMapOvr>
    <a:masterClrMapping/>
  </p:clrMapOvr>
  <mc:AlternateContent xmlns:mc="http://schemas.openxmlformats.org/markup-compatibility/2006" xmlns:p14="http://schemas.microsoft.com/office/powerpoint/2010/main">
    <mc:Choice Requires="p14">
      <p:transition spd="slow" p14:dur="2000" advTm="8872"/>
    </mc:Choice>
    <mc:Fallback xmlns="">
      <p:transition spd="slow" advTm="88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4C9F0-C25B-6A5E-94D9-2883EE95835D}"/>
              </a:ext>
            </a:extLst>
          </p:cNvPr>
          <p:cNvPicPr>
            <a:picLocks noChangeAspect="1"/>
          </p:cNvPicPr>
          <p:nvPr/>
        </p:nvPicPr>
        <p:blipFill>
          <a:blip r:embed="rId3">
            <a:alphaModFix amt="50000"/>
          </a:blip>
          <a:stretch>
            <a:fillRect/>
          </a:stretch>
        </p:blipFill>
        <p:spPr>
          <a:xfrm>
            <a:off x="1053593" y="1352026"/>
            <a:ext cx="3892084" cy="5082988"/>
          </a:xfrm>
          <a:prstGeom prst="rect">
            <a:avLst/>
          </a:prstGeom>
        </p:spPr>
      </p:pic>
      <p:sp>
        <p:nvSpPr>
          <p:cNvPr id="3" name="TextBox 2">
            <a:extLst>
              <a:ext uri="{FF2B5EF4-FFF2-40B4-BE49-F238E27FC236}">
                <a16:creationId xmlns:a16="http://schemas.microsoft.com/office/drawing/2014/main" id="{AFD8DB6A-5E9E-698C-6702-BA239273EBE6}"/>
              </a:ext>
            </a:extLst>
          </p:cNvPr>
          <p:cNvSpPr txBox="1"/>
          <p:nvPr/>
        </p:nvSpPr>
        <p:spPr>
          <a:xfrm>
            <a:off x="5602828" y="809275"/>
            <a:ext cx="5326942" cy="2944396"/>
          </a:xfrm>
          <a:prstGeom prst="rect">
            <a:avLst/>
          </a:prstGeom>
          <a:noFill/>
        </p:spPr>
        <p:txBody>
          <a:bodyPr wrap="square" rtlCol="0">
            <a:spAutoFit/>
          </a:bodyPr>
          <a:lstStyle/>
          <a:p>
            <a:pPr>
              <a:lnSpc>
                <a:spcPct val="150000"/>
              </a:lnSpc>
              <a:spcAft>
                <a:spcPts val="800"/>
              </a:spcAft>
            </a:pPr>
            <a:r>
              <a:rPr lang="en-GB" sz="1800" kern="100" dirty="0">
                <a:effectLst/>
                <a:ea typeface="DengXian" panose="02010600030101010101" pitchFamily="2" charset="-122"/>
                <a:cs typeface="Arial" panose="020B0604020202020204" pitchFamily="34" charset="0"/>
              </a:rPr>
              <a:t>The</a:t>
            </a:r>
            <a:r>
              <a:rPr lang="en-GB" kern="100" dirty="0">
                <a:ea typeface="DengXian" panose="02010600030101010101" pitchFamily="2" charset="-122"/>
                <a:cs typeface="Arial" panose="020B0604020202020204" pitchFamily="34" charset="0"/>
              </a:rPr>
              <a:t> </a:t>
            </a:r>
            <a:r>
              <a:rPr lang="en-GB" sz="1800" kern="100" dirty="0">
                <a:effectLst/>
                <a:ea typeface="DengXian" panose="02010600030101010101" pitchFamily="2" charset="-122"/>
                <a:cs typeface="Arial" panose="020B0604020202020204" pitchFamily="34" charset="0"/>
              </a:rPr>
              <a:t>psychological existential growth and post-traumatic growth of breast cancer patients</a:t>
            </a:r>
            <a:endParaRPr lang="en-GB" kern="100" dirty="0">
              <a:ea typeface="DengXian" panose="02010600030101010101" pitchFamily="2" charset="-122"/>
              <a:cs typeface="Arial" panose="020B0604020202020204" pitchFamily="34" charset="0"/>
            </a:endParaRPr>
          </a:p>
          <a:p>
            <a:pPr>
              <a:lnSpc>
                <a:spcPct val="150000"/>
              </a:lnSpc>
              <a:spcAft>
                <a:spcPts val="800"/>
              </a:spcAft>
            </a:pPr>
            <a:r>
              <a:rPr lang="en-GB" kern="100" dirty="0">
                <a:ea typeface="DengXian" panose="02010600030101010101" pitchFamily="2" charset="-122"/>
                <a:cs typeface="Arial" panose="020B0604020202020204" pitchFamily="34" charset="0"/>
              </a:rPr>
              <a:t>T</a:t>
            </a:r>
            <a:r>
              <a:rPr lang="en-GB" sz="1800" kern="100" dirty="0">
                <a:effectLst/>
                <a:ea typeface="DengXian" panose="02010600030101010101" pitchFamily="2" charset="-122"/>
                <a:cs typeface="Arial" panose="020B0604020202020204" pitchFamily="34" charset="0"/>
              </a:rPr>
              <a:t>en patients </a:t>
            </a:r>
          </a:p>
          <a:p>
            <a:pPr>
              <a:lnSpc>
                <a:spcPct val="150000"/>
              </a:lnSpc>
              <a:spcAft>
                <a:spcPts val="800"/>
              </a:spcAft>
            </a:pPr>
            <a:r>
              <a:rPr lang="en-GB" sz="1800" kern="100" dirty="0">
                <a:effectLst/>
                <a:ea typeface="DengXian" panose="02010600030101010101" pitchFamily="2" charset="-122"/>
                <a:cs typeface="Arial" panose="020B0604020202020204" pitchFamily="34" charset="0"/>
              </a:rPr>
              <a:t>Montreal, Canada</a:t>
            </a:r>
          </a:p>
          <a:p>
            <a:pPr>
              <a:lnSpc>
                <a:spcPct val="150000"/>
              </a:lnSpc>
              <a:spcAft>
                <a:spcPts val="800"/>
              </a:spcAft>
            </a:pPr>
            <a:r>
              <a:rPr lang="en-GB" kern="100" dirty="0">
                <a:ea typeface="DengXian" panose="02010600030101010101" pitchFamily="2" charset="-122"/>
                <a:cs typeface="Arial" panose="020B0604020202020204" pitchFamily="34" charset="0"/>
              </a:rPr>
              <a:t>M</a:t>
            </a:r>
            <a:r>
              <a:rPr lang="en-GB" sz="1800" kern="100" dirty="0">
                <a:effectLst/>
                <a:ea typeface="DengXian" panose="02010600030101010101" pitchFamily="2" charset="-122"/>
                <a:cs typeface="Arial" panose="020B0604020202020204" pitchFamily="34" charset="0"/>
              </a:rPr>
              <a:t>ulti-disciplinary team </a:t>
            </a:r>
          </a:p>
          <a:p>
            <a:pPr>
              <a:lnSpc>
                <a:spcPct val="150000"/>
              </a:lnSpc>
              <a:spcAft>
                <a:spcPts val="800"/>
              </a:spcAft>
            </a:pPr>
            <a:r>
              <a:rPr lang="en-GB" sz="1800" kern="100" dirty="0">
                <a:effectLst/>
                <a:ea typeface="DengXian" panose="02010600030101010101" pitchFamily="2" charset="-122"/>
                <a:cs typeface="Arial" panose="020B0604020202020204" pitchFamily="34" charset="0"/>
              </a:rPr>
              <a:t>2018.</a:t>
            </a:r>
          </a:p>
        </p:txBody>
      </p:sp>
    </p:spTree>
    <p:extLst>
      <p:ext uri="{BB962C8B-B14F-4D97-AF65-F5344CB8AC3E}">
        <p14:creationId xmlns:p14="http://schemas.microsoft.com/office/powerpoint/2010/main" val="1539366965"/>
      </p:ext>
    </p:extLst>
  </p:cSld>
  <p:clrMapOvr>
    <a:masterClrMapping/>
  </p:clrMapOvr>
  <mc:AlternateContent xmlns:mc="http://schemas.openxmlformats.org/markup-compatibility/2006" xmlns:p14="http://schemas.microsoft.com/office/powerpoint/2010/main">
    <mc:Choice Requires="p14">
      <p:transition spd="slow" p14:dur="2000" advTm="20893"/>
    </mc:Choice>
    <mc:Fallback xmlns="">
      <p:transition spd="slow" advTm="208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n drawing a line&#10;&#10;AI-generated content may be incorrect.">
            <a:extLst>
              <a:ext uri="{FF2B5EF4-FFF2-40B4-BE49-F238E27FC236}">
                <a16:creationId xmlns:a16="http://schemas.microsoft.com/office/drawing/2014/main" id="{2330DCE6-462D-5DD9-2195-5350D74D3554}"/>
              </a:ext>
            </a:extLst>
          </p:cNvPr>
          <p:cNvPicPr>
            <a:picLocks noChangeAspect="1"/>
          </p:cNvPicPr>
          <p:nvPr/>
        </p:nvPicPr>
        <p:blipFill>
          <a:blip r:embed="rId3">
            <a:alphaModFix amt="50000"/>
          </a:blip>
          <a:srcRect l="17860" t="4379"/>
          <a:stretch/>
        </p:blipFill>
        <p:spPr>
          <a:xfrm flipH="1">
            <a:off x="4857430" y="2939011"/>
            <a:ext cx="5309173" cy="3327394"/>
          </a:xfrm>
          <a:prstGeom prst="rect">
            <a:avLst/>
          </a:prstGeom>
        </p:spPr>
      </p:pic>
      <p:sp>
        <p:nvSpPr>
          <p:cNvPr id="2" name="TextBox 1">
            <a:extLst>
              <a:ext uri="{FF2B5EF4-FFF2-40B4-BE49-F238E27FC236}">
                <a16:creationId xmlns:a16="http://schemas.microsoft.com/office/drawing/2014/main" id="{407E4F67-678D-5F79-0A0E-843BB751AE84}"/>
              </a:ext>
            </a:extLst>
          </p:cNvPr>
          <p:cNvSpPr txBox="1"/>
          <p:nvPr/>
        </p:nvSpPr>
        <p:spPr>
          <a:xfrm>
            <a:off x="1011114" y="503259"/>
            <a:ext cx="10453397" cy="5442516"/>
          </a:xfrm>
          <a:prstGeom prst="rect">
            <a:avLst/>
          </a:prstGeom>
          <a:noFill/>
        </p:spPr>
        <p:txBody>
          <a:bodyPr wrap="square" rtlCol="0">
            <a:spAutoFit/>
          </a:bodyPr>
          <a:lstStyle/>
          <a:p>
            <a:pPr>
              <a:lnSpc>
                <a:spcPct val="150000"/>
              </a:lnSpc>
            </a:pPr>
            <a:r>
              <a:rPr lang="en-US" dirty="0"/>
              <a:t>Interviewed</a:t>
            </a:r>
          </a:p>
          <a:p>
            <a:pPr>
              <a:lnSpc>
                <a:spcPct val="150000"/>
              </a:lnSpc>
            </a:pPr>
            <a:r>
              <a:rPr lang="en-US" dirty="0"/>
              <a:t>Transcribed</a:t>
            </a:r>
          </a:p>
          <a:p>
            <a:pPr>
              <a:lnSpc>
                <a:spcPct val="150000"/>
              </a:lnSpc>
            </a:pPr>
            <a:r>
              <a:rPr lang="en-US" dirty="0"/>
              <a:t>Plus artists’ statements</a:t>
            </a:r>
          </a:p>
          <a:p>
            <a:pPr>
              <a:lnSpc>
                <a:spcPct val="150000"/>
              </a:lnSpc>
            </a:pPr>
            <a:r>
              <a:rPr lang="en-US" dirty="0"/>
              <a:t>Open and axial coding</a:t>
            </a:r>
          </a:p>
          <a:p>
            <a:pPr>
              <a:lnSpc>
                <a:spcPct val="150000"/>
              </a:lnSpc>
            </a:pPr>
            <a:r>
              <a:rPr lang="en-US" dirty="0"/>
              <a:t>One researcher read and re-read</a:t>
            </a:r>
          </a:p>
          <a:p>
            <a:pPr>
              <a:lnSpc>
                <a:spcPct val="150000"/>
              </a:lnSpc>
            </a:pPr>
            <a:r>
              <a:rPr lang="en-US" dirty="0"/>
              <a:t>Highlight nuggets (Butler-Kisber)</a:t>
            </a:r>
          </a:p>
          <a:p>
            <a:pPr>
              <a:lnSpc>
                <a:spcPct val="150000"/>
              </a:lnSpc>
            </a:pPr>
            <a:r>
              <a:rPr lang="en-US" dirty="0"/>
              <a:t>Different document</a:t>
            </a:r>
          </a:p>
          <a:p>
            <a:pPr>
              <a:lnSpc>
                <a:spcPct val="150000"/>
              </a:lnSpc>
            </a:pPr>
            <a:r>
              <a:rPr lang="en-US" dirty="0"/>
              <a:t>Used poetic techniques to re-make</a:t>
            </a:r>
          </a:p>
          <a:p>
            <a:pPr>
              <a:lnSpc>
                <a:spcPct val="150000"/>
              </a:lnSpc>
            </a:pPr>
            <a:r>
              <a:rPr lang="en-US" dirty="0"/>
              <a:t>Minimal changes</a:t>
            </a:r>
          </a:p>
          <a:p>
            <a:pPr>
              <a:lnSpc>
                <a:spcPct val="150000"/>
              </a:lnSpc>
            </a:pPr>
            <a:r>
              <a:rPr lang="en-US" dirty="0"/>
              <a:t>Reading out loud</a:t>
            </a:r>
          </a:p>
          <a:p>
            <a:pPr>
              <a:lnSpc>
                <a:spcPct val="150000"/>
              </a:lnSpc>
            </a:pPr>
            <a:r>
              <a:rPr lang="en-US" dirty="0"/>
              <a:t>Participant-checking / member-checking</a:t>
            </a:r>
          </a:p>
          <a:p>
            <a:pPr>
              <a:lnSpc>
                <a:spcPct val="150000"/>
              </a:lnSpc>
            </a:pPr>
            <a:r>
              <a:rPr lang="en-US" dirty="0"/>
              <a:t>Analyse both poems and coding</a:t>
            </a:r>
          </a:p>
          <a:p>
            <a:pPr>
              <a:lnSpc>
                <a:spcPct val="150000"/>
              </a:lnSpc>
            </a:pPr>
            <a:endParaRPr lang="en-US" dirty="0"/>
          </a:p>
        </p:txBody>
      </p:sp>
      <p:sp>
        <p:nvSpPr>
          <p:cNvPr id="3" name="TextBox 2">
            <a:extLst>
              <a:ext uri="{FF2B5EF4-FFF2-40B4-BE49-F238E27FC236}">
                <a16:creationId xmlns:a16="http://schemas.microsoft.com/office/drawing/2014/main" id="{A834E511-E2A8-2849-B805-4530E987271C}"/>
              </a:ext>
            </a:extLst>
          </p:cNvPr>
          <p:cNvSpPr txBox="1"/>
          <p:nvPr/>
        </p:nvSpPr>
        <p:spPr>
          <a:xfrm>
            <a:off x="6725027" y="441507"/>
            <a:ext cx="3819646" cy="1965859"/>
          </a:xfrm>
          <a:prstGeom prst="rect">
            <a:avLst/>
          </a:prstGeom>
          <a:noFill/>
        </p:spPr>
        <p:txBody>
          <a:bodyPr wrap="square" rtlCol="0">
            <a:spAutoFit/>
          </a:bodyPr>
          <a:lstStyle/>
          <a:p>
            <a:pPr>
              <a:lnSpc>
                <a:spcPct val="150000"/>
              </a:lnSpc>
            </a:pPr>
            <a:r>
              <a:rPr lang="en-US" dirty="0"/>
              <a:t>Use poems as research output</a:t>
            </a:r>
          </a:p>
          <a:p>
            <a:pPr>
              <a:lnSpc>
                <a:spcPct val="150000"/>
              </a:lnSpc>
            </a:pPr>
            <a:r>
              <a:rPr lang="en-US" dirty="0"/>
              <a:t>Use poems to disseminate further</a:t>
            </a:r>
          </a:p>
          <a:p>
            <a:pPr>
              <a:lnSpc>
                <a:spcPct val="115000"/>
              </a:lnSpc>
              <a:spcAft>
                <a:spcPts val="800"/>
              </a:spcAft>
            </a:pPr>
            <a:endParaRPr lang="en-GB" sz="1800" kern="100" dirty="0">
              <a:effectLst/>
              <a:ea typeface="DengXian" panose="02010600030101010101" pitchFamily="2" charset="-122"/>
              <a:cs typeface="Arial" panose="020B0604020202020204" pitchFamily="34" charset="0"/>
            </a:endParaRPr>
          </a:p>
          <a:p>
            <a:pPr>
              <a:lnSpc>
                <a:spcPct val="115000"/>
              </a:lnSpc>
              <a:spcAft>
                <a:spcPts val="800"/>
              </a:spcAft>
            </a:pPr>
            <a:r>
              <a:rPr lang="en-GB" sz="1800" kern="100" dirty="0">
                <a:effectLst/>
                <a:ea typeface="DengXian" panose="02010600030101010101" pitchFamily="2" charset="-122"/>
                <a:cs typeface="Arial" panose="020B0604020202020204" pitchFamily="34" charset="0"/>
              </a:rPr>
              <a:t>‘Creating found poetry is not a linear process’. </a:t>
            </a:r>
          </a:p>
        </p:txBody>
      </p:sp>
    </p:spTree>
    <p:extLst>
      <p:ext uri="{BB962C8B-B14F-4D97-AF65-F5344CB8AC3E}">
        <p14:creationId xmlns:p14="http://schemas.microsoft.com/office/powerpoint/2010/main" val="1817494306"/>
      </p:ext>
    </p:extLst>
  </p:cSld>
  <p:clrMapOvr>
    <a:masterClrMapping/>
  </p:clrMapOvr>
  <mc:AlternateContent xmlns:mc="http://schemas.openxmlformats.org/markup-compatibility/2006" xmlns:p14="http://schemas.microsoft.com/office/powerpoint/2010/main">
    <mc:Choice Requires="p14">
      <p:transition spd="slow" p14:dur="2000" advTm="125708"/>
    </mc:Choice>
    <mc:Fallback xmlns="">
      <p:transition spd="slow" advTm="1257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12956D-9494-FE3D-62AC-FA4B0840E286}"/>
              </a:ext>
            </a:extLst>
          </p:cNvPr>
          <p:cNvPicPr>
            <a:picLocks noChangeAspect="1"/>
          </p:cNvPicPr>
          <p:nvPr/>
        </p:nvPicPr>
        <p:blipFill>
          <a:blip r:embed="rId3">
            <a:alphaModFix amt="35000"/>
          </a:blip>
          <a:srcRect l="1350" b="10147"/>
          <a:stretch/>
        </p:blipFill>
        <p:spPr>
          <a:xfrm>
            <a:off x="0" y="1511926"/>
            <a:ext cx="10840915" cy="4937091"/>
          </a:xfrm>
          <a:prstGeom prst="rect">
            <a:avLst/>
          </a:prstGeom>
        </p:spPr>
      </p:pic>
      <p:sp>
        <p:nvSpPr>
          <p:cNvPr id="2" name="TextBox 1">
            <a:extLst>
              <a:ext uri="{FF2B5EF4-FFF2-40B4-BE49-F238E27FC236}">
                <a16:creationId xmlns:a16="http://schemas.microsoft.com/office/drawing/2014/main" id="{19DE9A7B-BB14-8FDA-74EE-D2B2AEB1470A}"/>
              </a:ext>
            </a:extLst>
          </p:cNvPr>
          <p:cNvSpPr txBox="1"/>
          <p:nvPr/>
        </p:nvSpPr>
        <p:spPr>
          <a:xfrm>
            <a:off x="785576" y="797335"/>
            <a:ext cx="6895136" cy="1477328"/>
          </a:xfrm>
          <a:prstGeom prst="rect">
            <a:avLst/>
          </a:prstGeom>
          <a:noFill/>
        </p:spPr>
        <p:txBody>
          <a:bodyPr wrap="square" rtlCol="0">
            <a:spAutoFit/>
          </a:bodyPr>
          <a:lstStyle/>
          <a:p>
            <a:r>
              <a:rPr lang="en-US" b="1" dirty="0"/>
              <a:t>IRB as Poetic Inquiry</a:t>
            </a:r>
          </a:p>
          <a:p>
            <a:endParaRPr lang="en-US" dirty="0"/>
          </a:p>
          <a:p>
            <a:r>
              <a:rPr lang="en-US" dirty="0"/>
              <a:t>Maria K. E. Lahman, Eric D. Teman, and Veronica M. Richard.</a:t>
            </a:r>
          </a:p>
          <a:p>
            <a:r>
              <a:rPr lang="en-US" dirty="0"/>
              <a:t>Qualitative Inquiry Vol 25.2. 2019.</a:t>
            </a:r>
          </a:p>
          <a:p>
            <a:endParaRPr lang="en-US" dirty="0"/>
          </a:p>
        </p:txBody>
      </p:sp>
    </p:spTree>
    <p:extLst>
      <p:ext uri="{BB962C8B-B14F-4D97-AF65-F5344CB8AC3E}">
        <p14:creationId xmlns:p14="http://schemas.microsoft.com/office/powerpoint/2010/main" val="3828178171"/>
      </p:ext>
    </p:extLst>
  </p:cSld>
  <p:clrMapOvr>
    <a:masterClrMapping/>
  </p:clrMapOvr>
  <mc:AlternateContent xmlns:mc="http://schemas.openxmlformats.org/markup-compatibility/2006" xmlns:p14="http://schemas.microsoft.com/office/powerpoint/2010/main">
    <mc:Choice Requires="p14">
      <p:transition spd="slow" p14:dur="2000" advTm="22910"/>
    </mc:Choice>
    <mc:Fallback xmlns="">
      <p:transition spd="slow" advTm="229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93137-F850-32E1-2AED-4F8EDFB8F2F9}"/>
              </a:ext>
            </a:extLst>
          </p:cNvPr>
          <p:cNvSpPr txBox="1"/>
          <p:nvPr/>
        </p:nvSpPr>
        <p:spPr>
          <a:xfrm>
            <a:off x="780015" y="898516"/>
            <a:ext cx="9942653" cy="646331"/>
          </a:xfrm>
          <a:prstGeom prst="rect">
            <a:avLst/>
          </a:prstGeom>
          <a:noFill/>
        </p:spPr>
        <p:txBody>
          <a:bodyPr wrap="square" rtlCol="0">
            <a:spAutoFit/>
          </a:bodyPr>
          <a:lstStyle/>
          <a:p>
            <a:r>
              <a:rPr lang="en-US" b="1" dirty="0"/>
              <a:t>Autoethnographic poems: </a:t>
            </a:r>
            <a:br>
              <a:rPr lang="en-US" dirty="0"/>
            </a:br>
            <a:r>
              <a:rPr lang="en-US" dirty="0"/>
              <a:t>poems written from a researcher’s own experience.</a:t>
            </a:r>
          </a:p>
        </p:txBody>
      </p:sp>
      <p:pic>
        <p:nvPicPr>
          <p:cNvPr id="4" name="Picture 3" descr="A hand holding a pen and writing on a book&#10;&#10;AI-generated content may be incorrect.">
            <a:extLst>
              <a:ext uri="{FF2B5EF4-FFF2-40B4-BE49-F238E27FC236}">
                <a16:creationId xmlns:a16="http://schemas.microsoft.com/office/drawing/2014/main" id="{74984891-76F6-D0AE-9DB8-7128F580CAA7}"/>
              </a:ext>
            </a:extLst>
          </p:cNvPr>
          <p:cNvPicPr>
            <a:picLocks noChangeAspect="1"/>
          </p:cNvPicPr>
          <p:nvPr/>
        </p:nvPicPr>
        <p:blipFill>
          <a:blip r:embed="rId3">
            <a:alphaModFix amt="35000"/>
          </a:blip>
          <a:srcRect t="37020" b="9177"/>
          <a:stretch/>
        </p:blipFill>
        <p:spPr>
          <a:xfrm>
            <a:off x="2737338" y="1958086"/>
            <a:ext cx="6858000" cy="3689874"/>
          </a:xfrm>
          <a:prstGeom prst="rect">
            <a:avLst/>
          </a:prstGeom>
        </p:spPr>
      </p:pic>
    </p:spTree>
    <p:extLst>
      <p:ext uri="{BB962C8B-B14F-4D97-AF65-F5344CB8AC3E}">
        <p14:creationId xmlns:p14="http://schemas.microsoft.com/office/powerpoint/2010/main" val="430100305"/>
      </p:ext>
    </p:extLst>
  </p:cSld>
  <p:clrMapOvr>
    <a:masterClrMapping/>
  </p:clrMapOvr>
  <mc:AlternateContent xmlns:mc="http://schemas.openxmlformats.org/markup-compatibility/2006" xmlns:p14="http://schemas.microsoft.com/office/powerpoint/2010/main">
    <mc:Choice Requires="p14">
      <p:transition spd="slow" p14:dur="2000" advTm="22031"/>
    </mc:Choice>
    <mc:Fallback xmlns="">
      <p:transition spd="slow" advTm="220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book&#10;&#10;AI-generated content may be incorrect.">
            <a:extLst>
              <a:ext uri="{FF2B5EF4-FFF2-40B4-BE49-F238E27FC236}">
                <a16:creationId xmlns:a16="http://schemas.microsoft.com/office/drawing/2014/main" id="{9912FBB0-48EF-2608-C13B-F9BBA43EC6B1}"/>
              </a:ext>
            </a:extLst>
          </p:cNvPr>
          <p:cNvPicPr>
            <a:picLocks noChangeAspect="1"/>
          </p:cNvPicPr>
          <p:nvPr/>
        </p:nvPicPr>
        <p:blipFill>
          <a:blip r:embed="rId3">
            <a:alphaModFix amt="50000"/>
          </a:blip>
          <a:srcRect l="62175" t="11044" r="19010" b="17662"/>
          <a:stretch/>
        </p:blipFill>
        <p:spPr>
          <a:xfrm>
            <a:off x="175847" y="2638910"/>
            <a:ext cx="1916722" cy="3631493"/>
          </a:xfrm>
          <a:prstGeom prst="rect">
            <a:avLst/>
          </a:prstGeom>
        </p:spPr>
      </p:pic>
      <p:pic>
        <p:nvPicPr>
          <p:cNvPr id="4" name="Picture 3" descr="A drawing of a book&#10;&#10;AI-generated content may be incorrect.">
            <a:extLst>
              <a:ext uri="{FF2B5EF4-FFF2-40B4-BE49-F238E27FC236}">
                <a16:creationId xmlns:a16="http://schemas.microsoft.com/office/drawing/2014/main" id="{21624E68-41E4-335B-3710-144F5B28076D}"/>
              </a:ext>
            </a:extLst>
          </p:cNvPr>
          <p:cNvPicPr>
            <a:picLocks noChangeAspect="1"/>
          </p:cNvPicPr>
          <p:nvPr/>
        </p:nvPicPr>
        <p:blipFill>
          <a:blip r:embed="rId3">
            <a:alphaModFix amt="50000"/>
          </a:blip>
          <a:srcRect t="11044" b="17662"/>
          <a:stretch/>
        </p:blipFill>
        <p:spPr>
          <a:xfrm>
            <a:off x="2004646" y="2139696"/>
            <a:ext cx="10187354" cy="3631493"/>
          </a:xfrm>
          <a:prstGeom prst="rect">
            <a:avLst/>
          </a:prstGeom>
        </p:spPr>
      </p:pic>
      <p:sp>
        <p:nvSpPr>
          <p:cNvPr id="2" name="TextBox 1">
            <a:extLst>
              <a:ext uri="{FF2B5EF4-FFF2-40B4-BE49-F238E27FC236}">
                <a16:creationId xmlns:a16="http://schemas.microsoft.com/office/drawing/2014/main" id="{A87E4265-4312-5131-1B04-6AC9510E2B6D}"/>
              </a:ext>
            </a:extLst>
          </p:cNvPr>
          <p:cNvSpPr txBox="1"/>
          <p:nvPr/>
        </p:nvSpPr>
        <p:spPr>
          <a:xfrm>
            <a:off x="1174627" y="1011735"/>
            <a:ext cx="6699971" cy="646331"/>
          </a:xfrm>
          <a:prstGeom prst="rect">
            <a:avLst/>
          </a:prstGeom>
          <a:noFill/>
        </p:spPr>
        <p:txBody>
          <a:bodyPr wrap="square" rtlCol="0">
            <a:spAutoFit/>
          </a:bodyPr>
          <a:lstStyle/>
          <a:p>
            <a:r>
              <a:rPr lang="en-GB" b="1" dirty="0">
                <a:latin typeface="Aptos" panose="020B0004020202020204" pitchFamily="34" charset="0"/>
                <a:ea typeface="DengXian" panose="02010600030101010101" pitchFamily="2" charset="-122"/>
                <a:cs typeface="Arial" panose="020B0604020202020204" pitchFamily="34" charset="0"/>
              </a:rPr>
              <a:t>F</a:t>
            </a:r>
            <a:r>
              <a:rPr lang="en-GB" sz="1800" b="1" dirty="0">
                <a:effectLst/>
                <a:latin typeface="Aptos" panose="020B0004020202020204" pitchFamily="34" charset="0"/>
                <a:ea typeface="DengXian" panose="02010600030101010101" pitchFamily="2" charset="-122"/>
                <a:cs typeface="Arial" panose="020B0604020202020204" pitchFamily="34" charset="0"/>
              </a:rPr>
              <a:t>ound poems: </a:t>
            </a:r>
            <a:br>
              <a:rPr lang="en-GB" sz="1800" dirty="0">
                <a:effectLst/>
                <a:latin typeface="Aptos" panose="020B0004020202020204" pitchFamily="34" charset="0"/>
                <a:ea typeface="DengXian" panose="02010600030101010101" pitchFamily="2" charset="-122"/>
                <a:cs typeface="Arial" panose="020B0604020202020204" pitchFamily="34" charset="0"/>
              </a:rPr>
            </a:br>
            <a:r>
              <a:rPr lang="en-GB" sz="1800" dirty="0">
                <a:effectLst/>
                <a:latin typeface="Aptos" panose="020B0004020202020204" pitchFamily="34" charset="0"/>
                <a:ea typeface="DengXian" panose="02010600030101010101" pitchFamily="2" charset="-122"/>
                <a:cs typeface="Arial" panose="020B0604020202020204" pitchFamily="34" charset="0"/>
              </a:rPr>
              <a:t>writing poetry using words from an existing source text.</a:t>
            </a:r>
            <a:r>
              <a:rPr lang="en-GB" dirty="0">
                <a:effectLst/>
              </a:rPr>
              <a:t> </a:t>
            </a:r>
            <a:endParaRPr lang="en-US" dirty="0"/>
          </a:p>
        </p:txBody>
      </p:sp>
    </p:spTree>
    <p:extLst>
      <p:ext uri="{BB962C8B-B14F-4D97-AF65-F5344CB8AC3E}">
        <p14:creationId xmlns:p14="http://schemas.microsoft.com/office/powerpoint/2010/main" val="1631254165"/>
      </p:ext>
    </p:extLst>
  </p:cSld>
  <p:clrMapOvr>
    <a:masterClrMapping/>
  </p:clrMapOvr>
  <mc:AlternateContent xmlns:mc="http://schemas.openxmlformats.org/markup-compatibility/2006" xmlns:p14="http://schemas.microsoft.com/office/powerpoint/2010/main">
    <mc:Choice Requires="p14">
      <p:transition spd="slow" p14:dur="2000" advTm="23767"/>
    </mc:Choice>
    <mc:Fallback xmlns="">
      <p:transition spd="slow" advTm="237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83B182-7D60-4ABC-62DC-4AA217E2E0F9}"/>
              </a:ext>
            </a:extLst>
          </p:cNvPr>
          <p:cNvSpPr txBox="1"/>
          <p:nvPr/>
        </p:nvSpPr>
        <p:spPr>
          <a:xfrm>
            <a:off x="659757" y="403579"/>
            <a:ext cx="4721476" cy="5858014"/>
          </a:xfrm>
          <a:prstGeom prst="rect">
            <a:avLst/>
          </a:prstGeom>
          <a:noFill/>
        </p:spPr>
        <p:txBody>
          <a:bodyPr wrap="square" rtlCol="0">
            <a:spAutoFit/>
          </a:bodyPr>
          <a:lstStyle/>
          <a:p>
            <a:r>
              <a:rPr lang="en-US" b="1" dirty="0"/>
              <a:t>Cut-up Poetry:</a:t>
            </a:r>
          </a:p>
          <a:p>
            <a:pPr>
              <a:lnSpc>
                <a:spcPct val="150000"/>
              </a:lnSpc>
            </a:pPr>
            <a:endParaRPr lang="en-US" sz="1400" dirty="0"/>
          </a:p>
          <a:p>
            <a:pPr>
              <a:lnSpc>
                <a:spcPct val="150000"/>
              </a:lnSpc>
            </a:pPr>
            <a:r>
              <a:rPr lang="en-US" dirty="0"/>
              <a:t>Cutting the text into quarters.</a:t>
            </a:r>
          </a:p>
          <a:p>
            <a:pPr>
              <a:lnSpc>
                <a:spcPct val="150000"/>
              </a:lnSpc>
            </a:pPr>
            <a:endParaRPr lang="en-US" sz="1400" dirty="0"/>
          </a:p>
          <a:p>
            <a:pPr>
              <a:lnSpc>
                <a:spcPct val="150000"/>
              </a:lnSpc>
            </a:pPr>
            <a:r>
              <a:rPr lang="en-US" dirty="0"/>
              <a:t>Labeling the section number 1 to 4 starting at the top left and moving right, then down</a:t>
            </a:r>
          </a:p>
          <a:p>
            <a:pPr>
              <a:lnSpc>
                <a:spcPct val="150000"/>
              </a:lnSpc>
            </a:pPr>
            <a:endParaRPr lang="en-US" sz="1400" dirty="0"/>
          </a:p>
          <a:p>
            <a:pPr>
              <a:lnSpc>
                <a:spcPct val="150000"/>
              </a:lnSpc>
            </a:pPr>
            <a:r>
              <a:rPr lang="en-US" dirty="0"/>
              <a:t>Switching section 1 with 4, and 2 with 3</a:t>
            </a:r>
          </a:p>
          <a:p>
            <a:pPr>
              <a:lnSpc>
                <a:spcPct val="150000"/>
              </a:lnSpc>
            </a:pPr>
            <a:endParaRPr lang="en-US" sz="1400" dirty="0"/>
          </a:p>
          <a:p>
            <a:pPr>
              <a:lnSpc>
                <a:spcPct val="150000"/>
              </a:lnSpc>
            </a:pPr>
            <a:r>
              <a:rPr lang="en-US" dirty="0"/>
              <a:t>Reading across the sections as one would normally read prose while eliminating words that do not feel salient</a:t>
            </a:r>
          </a:p>
          <a:p>
            <a:pPr>
              <a:lnSpc>
                <a:spcPct val="150000"/>
              </a:lnSpc>
            </a:pPr>
            <a:endParaRPr lang="en-US" sz="1400" dirty="0"/>
          </a:p>
          <a:p>
            <a:pPr>
              <a:lnSpc>
                <a:spcPct val="150000"/>
              </a:lnSpc>
            </a:pPr>
            <a:r>
              <a:rPr lang="en-US" dirty="0"/>
              <a:t>At this point, some poets move words or change features such as punctuation</a:t>
            </a:r>
          </a:p>
        </p:txBody>
      </p:sp>
      <p:pic>
        <p:nvPicPr>
          <p:cNvPr id="3" name="Picture 2">
            <a:extLst>
              <a:ext uri="{FF2B5EF4-FFF2-40B4-BE49-F238E27FC236}">
                <a16:creationId xmlns:a16="http://schemas.microsoft.com/office/drawing/2014/main" id="{1A5773B5-4AB1-8429-6F4B-CFFD1F0732AE}"/>
              </a:ext>
            </a:extLst>
          </p:cNvPr>
          <p:cNvPicPr>
            <a:picLocks noChangeAspect="1"/>
          </p:cNvPicPr>
          <p:nvPr/>
        </p:nvPicPr>
        <p:blipFill>
          <a:blip r:embed="rId3"/>
          <a:srcRect l="37689" t="17370" r="13763" b="5076"/>
          <a:stretch/>
        </p:blipFill>
        <p:spPr>
          <a:xfrm>
            <a:off x="5381233" y="149025"/>
            <a:ext cx="6389823" cy="5741821"/>
          </a:xfrm>
          <a:prstGeom prst="rect">
            <a:avLst/>
          </a:prstGeom>
        </p:spPr>
      </p:pic>
    </p:spTree>
    <p:extLst>
      <p:ext uri="{BB962C8B-B14F-4D97-AF65-F5344CB8AC3E}">
        <p14:creationId xmlns:p14="http://schemas.microsoft.com/office/powerpoint/2010/main" val="1298196843"/>
      </p:ext>
    </p:extLst>
  </p:cSld>
  <p:clrMapOvr>
    <a:masterClrMapping/>
  </p:clrMapOvr>
  <mc:AlternateContent xmlns:mc="http://schemas.openxmlformats.org/markup-compatibility/2006" xmlns:p14="http://schemas.microsoft.com/office/powerpoint/2010/main">
    <mc:Choice Requires="p14">
      <p:transition spd="slow" p14:dur="2000" advTm="43364"/>
    </mc:Choice>
    <mc:Fallback xmlns="">
      <p:transition spd="slow" advTm="43364"/>
    </mc:Fallback>
  </mc:AlternateContent>
</p:sld>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9314</TotalTime>
  <Words>2564</Words>
  <Application>Microsoft Office PowerPoint</Application>
  <PresentationFormat>Widescreen</PresentationFormat>
  <Paragraphs>224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DengXian</vt:lpstr>
      <vt:lpstr>Aptos</vt:lpstr>
      <vt:lpstr>Arial</vt:lpstr>
      <vt:lpstr>Calibri</vt:lpstr>
      <vt:lpstr>Symbol</vt:lpstr>
      <vt:lpstr>Office Theme</vt:lpstr>
      <vt:lpstr>Poetic Inquiry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Gil Dekel</cp:lastModifiedBy>
  <cp:revision>61</cp:revision>
  <dcterms:created xsi:type="dcterms:W3CDTF">2020-05-12T14:44:09Z</dcterms:created>
  <dcterms:modified xsi:type="dcterms:W3CDTF">2025-05-19T12:20:44Z</dcterms:modified>
</cp:coreProperties>
</file>